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handoutMasterIdLst>
    <p:handoutMasterId r:id="rId4"/>
  </p:handoutMasterIdLst>
  <p:sldIdLst>
    <p:sldId id="277" r:id="rId5"/>
    <p:sldId id="375" r:id="rId6"/>
    <p:sldId id="376" r:id="rId7"/>
    <p:sldId id="381" r:id="rId8"/>
    <p:sldId id="374" r:id="rId9"/>
    <p:sldId id="382" r:id="rId10"/>
    <p:sldId id="380" r:id="rId11"/>
    <p:sldId id="362" r:id="rId12"/>
    <p:sldId id="363" r:id="rId13"/>
    <p:sldId id="286" r:id="rId14"/>
    <p:sldId id="287" r:id="rId15"/>
    <p:sldId id="377" r:id="rId16"/>
    <p:sldId id="378" r:id="rId17"/>
    <p:sldId id="368" r:id="rId18"/>
    <p:sldId id="369" r:id="rId19"/>
    <p:sldId id="357" r:id="rId20"/>
    <p:sldId id="358" r:id="rId21"/>
    <p:sldId id="383" r:id="rId22"/>
    <p:sldId id="384" r:id="rId23"/>
    <p:sldId id="370" r:id="rId24"/>
    <p:sldId id="371" r:id="rId25"/>
    <p:sldId id="276" r:id="rId26"/>
  </p:sldIdLst>
  <p:sldSz cx="6858000" cy="9906000" type="A4"/>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rgbClr val="00000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p:restoredTop sz="94660"/>
  </p:normalViewPr>
  <p:slideViewPr>
    <p:cSldViewPr>
      <p:cViewPr>
        <p:scale>
          <a:sx n="90" d="100"/>
          <a:sy n="90" d="100"/>
        </p:scale>
        <p:origin x="-504"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charts/_rels/chart1.xml.rels><?xml version="1.0" encoding="UTF-8"?><Relationships xmlns="http://schemas.openxmlformats.org/package/2006/relationships"><Relationship Id="rId3" Type="http://schemas.openxmlformats.org/officeDocument/2006/relationships/package" Target="../embeddings/Microsoft_Excel_______.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Relationships xmlns="http://schemas.openxmlformats.org/package/2006/relationships"><Relationship Id="rId3" Type="http://schemas.openxmlformats.org/officeDocument/2006/relationships/oleObject" Target="file:///\\G0000sv0ns101\d10161$\doc\0200_&#25512;&#36914;&#35506;\0700_&#32076;&#21942;&#24375;&#21270;&#12464;&#12523;&#12540;&#12503;\&#32076;&#21942;&#24375;&#21270;&#12464;&#12523;&#12540;&#12503;(doc)\11_&#26032;&#35215;&#21442;&#20837;\R4&#24180;&#24230;\99_&#12381;&#12398;&#20182;\0414&#12294;&#38306;&#35199;&#24195;&#22495;&#36899;&#21512;&#12460;&#12452;&#12489;&#20462;&#27491;\(&#36786;&#25919;&#23460;)&#21442;&#20837;&#23455;&#32318;&#12304;&#24180;&#24230;&#21029;&#12305;R3.3&#26411;&#29694;&#22312;&#20316;&#25104;&#20013;.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産出額</c:v>
                </c:pt>
              </c:strCache>
            </c:strRef>
          </c:tx>
          <c:dPt>
            <c:idx val="0"/>
            <c:bubble3D val="0"/>
            <c:spPr>
              <a:solidFill>
                <a:schemeClr val="accent1"/>
              </a:solidFill>
              <a:ln>
                <a:noFill/>
              </a:ln>
              <a:effectLst/>
            </c:spPr>
            <c:extLst>
              <c:ext xmlns:c16="http://schemas.microsoft.com/office/drawing/2014/chart" uri="{C3380CC4-5D6E-409C-BE32-E72D297353CC}">
                <c16:uniqueId val="{00000001-AEB0-4BBC-BD55-DB86D567DB0F}"/>
              </c:ext>
            </c:extLst>
          </c:dPt>
          <c:dPt>
            <c:idx val="1"/>
            <c:bubble3D val="0"/>
            <c:spPr>
              <a:solidFill>
                <a:schemeClr val="accent2"/>
              </a:solidFill>
              <a:ln>
                <a:noFill/>
              </a:ln>
              <a:effectLst/>
            </c:spPr>
            <c:extLst>
              <c:ext xmlns:c16="http://schemas.microsoft.com/office/drawing/2014/chart" uri="{C3380CC4-5D6E-409C-BE32-E72D297353CC}">
                <c16:uniqueId val="{00000003-AEB0-4BBC-BD55-DB86D567DB0F}"/>
              </c:ext>
            </c:extLst>
          </c:dPt>
          <c:dPt>
            <c:idx val="2"/>
            <c:bubble3D val="0"/>
            <c:spPr>
              <a:solidFill>
                <a:schemeClr val="accent3"/>
              </a:solidFill>
              <a:ln>
                <a:noFill/>
              </a:ln>
              <a:effectLst/>
            </c:spPr>
            <c:extLst>
              <c:ext xmlns:c16="http://schemas.microsoft.com/office/drawing/2014/chart" uri="{C3380CC4-5D6E-409C-BE32-E72D297353CC}">
                <c16:uniqueId val="{00000005-AEB0-4BBC-BD55-DB86D567DB0F}"/>
              </c:ext>
            </c:extLst>
          </c:dPt>
          <c:dPt>
            <c:idx val="3"/>
            <c:bubble3D val="0"/>
            <c:spPr>
              <a:solidFill>
                <a:schemeClr val="accent4"/>
              </a:solidFill>
              <a:ln>
                <a:noFill/>
              </a:ln>
              <a:effectLst/>
            </c:spPr>
            <c:extLst>
              <c:ext xmlns:c16="http://schemas.microsoft.com/office/drawing/2014/chart" uri="{C3380CC4-5D6E-409C-BE32-E72D297353CC}">
                <c16:uniqueId val="{00000000-A9F5-4E6C-9D26-901A4104E2FC}"/>
              </c:ext>
            </c:extLst>
          </c:dPt>
          <c:dPt>
            <c:idx val="4"/>
            <c:bubble3D val="0"/>
            <c:spPr>
              <a:solidFill>
                <a:schemeClr val="accent5"/>
              </a:solidFill>
              <a:ln>
                <a:noFill/>
              </a:ln>
              <a:effectLst/>
            </c:spPr>
            <c:extLst>
              <c:ext xmlns:c16="http://schemas.microsoft.com/office/drawing/2014/chart" uri="{C3380CC4-5D6E-409C-BE32-E72D297353CC}">
                <c16:uniqueId val="{00000009-AEB0-4BBC-BD55-DB86D567DB0F}"/>
              </c:ext>
            </c:extLst>
          </c:dPt>
          <c:dLbls>
            <c:dLbl>
              <c:idx val="3"/>
              <c:layout>
                <c:manualLayout>
                  <c:x val="7.9761573896920124E-2"/>
                  <c:y val="9.69000930677869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9F5-4E6C-9D26-901A4104E2F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野菜</c:v>
                </c:pt>
                <c:pt idx="1">
                  <c:v>米</c:v>
                </c:pt>
                <c:pt idx="2">
                  <c:v>畜産</c:v>
                </c:pt>
                <c:pt idx="3">
                  <c:v>茶</c:v>
                </c:pt>
                <c:pt idx="4">
                  <c:v>その他</c:v>
                </c:pt>
              </c:strCache>
            </c:strRef>
          </c:cat>
          <c:val>
            <c:numRef>
              <c:f>Sheet1!$B$2:$B$6</c:f>
              <c:numCache>
                <c:formatCode>0%</c:formatCode>
                <c:ptCount val="5"/>
                <c:pt idx="0">
                  <c:v>0.39</c:v>
                </c:pt>
                <c:pt idx="1">
                  <c:v>0.27</c:v>
                </c:pt>
                <c:pt idx="2">
                  <c:v>0.19</c:v>
                </c:pt>
                <c:pt idx="3">
                  <c:v>0.04</c:v>
                </c:pt>
                <c:pt idx="4">
                  <c:v>0.11</c:v>
                </c:pt>
              </c:numCache>
            </c:numRef>
          </c:val>
          <c:extLst>
            <c:ext xmlns:c16="http://schemas.microsoft.com/office/drawing/2014/chart" uri="{C3380CC4-5D6E-409C-BE32-E72D297353CC}">
              <c16:uniqueId val="{00000001-A9F5-4E6C-9D26-901A4104E2F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6.0641866154676261E-2"/>
          <c:w val="0.88928980752405951"/>
          <c:h val="0.81146847512837017"/>
        </c:manualLayout>
      </c:layout>
      <c:barChart>
        <c:barDir val="col"/>
        <c:grouping val="clustered"/>
        <c:varyColors val="0"/>
        <c:ser>
          <c:idx val="0"/>
          <c:order val="0"/>
          <c:tx>
            <c:strRef>
              <c:f>表!$P$55</c:f>
              <c:strCache>
                <c:ptCount val="1"/>
                <c:pt idx="0">
                  <c:v>人数</c:v>
                </c:pt>
              </c:strCache>
            </c:strRef>
          </c:tx>
          <c:spPr>
            <a:solidFill>
              <a:schemeClr val="bg1">
                <a:lumMod val="65000"/>
              </a:schemeClr>
            </a:solidFill>
            <a:ln>
              <a:solidFill>
                <a:schemeClr val="bg1">
                  <a:lumMod val="75000"/>
                </a:schemeClr>
              </a:solidFill>
            </a:ln>
            <a:effectLst/>
          </c:spPr>
          <c:invertIfNegative val="0"/>
          <c:dLbls>
            <c:dLbl>
              <c:idx val="0"/>
              <c:layout>
                <c:manualLayout>
                  <c:x val="-1.7539353060271847E-2"/>
                  <c:y val="0.31445554622001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63-4A38-872F-B32E63104421}"/>
                </c:ext>
              </c:extLst>
            </c:dLbl>
            <c:dLbl>
              <c:idx val="1"/>
              <c:layout>
                <c:manualLayout>
                  <c:x val="4.384838265067921E-3"/>
                  <c:y val="0.356382952382681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3-4A38-872F-B32E63104421}"/>
                </c:ext>
              </c:extLst>
            </c:dLbl>
            <c:dLbl>
              <c:idx val="2"/>
              <c:layout>
                <c:manualLayout>
                  <c:x val="-8.0387772879833893E-17"/>
                  <c:y val="0.3144555462200132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2963708730730895E-2"/>
                      <c:h val="0.30208696140202607"/>
                    </c:manualLayout>
                  </c15:layout>
                </c:ext>
                <c:ext xmlns:c16="http://schemas.microsoft.com/office/drawing/2014/chart" uri="{C3380CC4-5D6E-409C-BE32-E72D297353CC}">
                  <c16:uniqueId val="{00000003-F263-4A38-872F-B32E63104421}"/>
                </c:ext>
              </c:extLst>
            </c:dLbl>
            <c:dLbl>
              <c:idx val="3"/>
              <c:layout>
                <c:manualLayout>
                  <c:x val="-8.0387772879833893E-17"/>
                  <c:y val="0.429755913167351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2963708730730895E-2"/>
                      <c:h val="0.28112325832069185"/>
                    </c:manualLayout>
                  </c15:layout>
                </c:ext>
                <c:ext xmlns:c16="http://schemas.microsoft.com/office/drawing/2014/chart" uri="{C3380CC4-5D6E-409C-BE32-E72D297353CC}">
                  <c16:uniqueId val="{00000004-F263-4A38-872F-B32E63104421}"/>
                </c:ext>
              </c:extLst>
            </c:dLbl>
            <c:dLbl>
              <c:idx val="4"/>
              <c:layout>
                <c:manualLayout>
                  <c:x val="8.7696765301357622E-3"/>
                  <c:y val="0.2725281400573448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2963708730730895E-2"/>
                      <c:h val="0.3440143675646945"/>
                    </c:manualLayout>
                  </c15:layout>
                </c:ext>
                <c:ext xmlns:c16="http://schemas.microsoft.com/office/drawing/2014/chart" uri="{C3380CC4-5D6E-409C-BE32-E72D297353CC}">
                  <c16:uniqueId val="{00000005-F263-4A38-872F-B32E63104421}"/>
                </c:ext>
              </c:extLst>
            </c:dLbl>
            <c:dLbl>
              <c:idx val="5"/>
              <c:layout>
                <c:manualLayout>
                  <c:x val="8.7696765301359236E-3"/>
                  <c:y val="0.2934918431386790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2963708730730895E-2"/>
                      <c:h val="0.3440143675646945"/>
                    </c:manualLayout>
                  </c15:layout>
                </c:ext>
                <c:ext xmlns:c16="http://schemas.microsoft.com/office/drawing/2014/chart" uri="{C3380CC4-5D6E-409C-BE32-E72D297353CC}">
                  <c16:uniqueId val="{00000006-F263-4A38-872F-B32E63104421}"/>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表!$Q$54:$V$54</c:f>
              <c:strCache>
                <c:ptCount val="6"/>
                <c:pt idx="0">
                  <c:v>H27 </c:v>
                </c:pt>
                <c:pt idx="1">
                  <c:v>H28</c:v>
                </c:pt>
                <c:pt idx="2">
                  <c:v>H29</c:v>
                </c:pt>
                <c:pt idx="3">
                  <c:v>H30 </c:v>
                </c:pt>
                <c:pt idx="4">
                  <c:v>R1</c:v>
                </c:pt>
                <c:pt idx="5">
                  <c:v>R2</c:v>
                </c:pt>
              </c:strCache>
            </c:strRef>
          </c:cat>
          <c:val>
            <c:numRef>
              <c:f>表!$Q$55:$V$55</c:f>
              <c:numCache>
                <c:formatCode>General</c:formatCode>
                <c:ptCount val="6"/>
                <c:pt idx="0">
                  <c:v>28</c:v>
                </c:pt>
                <c:pt idx="1">
                  <c:v>27</c:v>
                </c:pt>
                <c:pt idx="2">
                  <c:v>17</c:v>
                </c:pt>
                <c:pt idx="3">
                  <c:v>26</c:v>
                </c:pt>
                <c:pt idx="4">
                  <c:v>34</c:v>
                </c:pt>
                <c:pt idx="5">
                  <c:v>36</c:v>
                </c:pt>
              </c:numCache>
            </c:numRef>
          </c:val>
          <c:extLst>
            <c:ext xmlns:c16="http://schemas.microsoft.com/office/drawing/2014/chart" uri="{C3380CC4-5D6E-409C-BE32-E72D297353CC}">
              <c16:uniqueId val="{00000000-F263-4A38-872F-B32E63104421}"/>
            </c:ext>
          </c:extLst>
        </c:ser>
        <c:dLbls>
          <c:dLblPos val="outEnd"/>
          <c:showLegendKey val="0"/>
          <c:showVal val="1"/>
          <c:showCatName val="0"/>
          <c:showSerName val="0"/>
          <c:showPercent val="0"/>
          <c:showBubbleSize val="0"/>
        </c:dLbls>
        <c:gapWidth val="219"/>
        <c:overlap val="-27"/>
        <c:axId val="1574977295"/>
        <c:axId val="1574981039"/>
      </c:barChart>
      <c:catAx>
        <c:axId val="157497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574981039"/>
        <c:crosses val="autoZero"/>
        <c:auto val="1"/>
        <c:lblAlgn val="ctr"/>
        <c:lblOffset val="100"/>
        <c:noMultiLvlLbl val="0"/>
      </c:catAx>
      <c:valAx>
        <c:axId val="1574981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574977295"/>
        <c:crosses val="autoZero"/>
        <c:crossBetween val="between"/>
        <c:majorUnit val="10"/>
      </c:valAx>
      <c:spPr>
        <a:noFill/>
        <a:ln>
          <a:noFill/>
        </a:ln>
        <a:effectLst/>
      </c:spPr>
    </c:plotArea>
    <c:legend>
      <c:legendPos val="r"/>
      <c:layout>
        <c:manualLayout>
          <c:xMode val="edge"/>
          <c:yMode val="edge"/>
          <c:x val="0.12063242487770789"/>
          <c:y val="0"/>
          <c:w val="0.20801815398075241"/>
          <c:h val="0.148159755939278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1" y="1"/>
            <a:ext cx="4306891" cy="340444"/>
          </a:xfrm>
          <a:prstGeom prst="rect">
            <a:avLst/>
          </a:prstGeom>
        </p:spPr>
        <p:txBody>
          <a:bodyPr vert="horz" lIns="92144" tIns="46073" rIns="92144" bIns="46073"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5630107" y="1"/>
            <a:ext cx="4306891" cy="340444"/>
          </a:xfrm>
          <a:prstGeom prst="rect">
            <a:avLst/>
          </a:prstGeom>
        </p:spPr>
        <p:txBody>
          <a:bodyPr vert="horz" lIns="92144" tIns="46073" rIns="92144" bIns="46073" rtlCol="0"/>
          <a:lstStyle>
            <a:lvl1pPr algn="r">
              <a:defRPr sz="1200"/>
            </a:lvl1pPr>
          </a:lstStyle>
          <a:p>
            <a:fld id="{DB2D7BA5-E15A-4C7B-96FB-2C2E6EA5CEB8}" type="datetimeFigureOut">
              <a:rPr kumimoji="1" lang="ja-JP" altLang="en-US" smtClean="0"/>
              <a:t>2022/8/12</a:t>
            </a:fld>
            <a:endParaRPr kumimoji="1" lang="ja-JP" altLang="en-US"/>
          </a:p>
        </p:txBody>
      </p:sp>
      <p:sp>
        <p:nvSpPr>
          <p:cNvPr id="1109" name="フッター プレースホルダー 3"/>
          <p:cNvSpPr>
            <a:spLocks noGrp="1"/>
          </p:cNvSpPr>
          <p:nvPr>
            <p:ph type="ftr" sz="quarter" idx="2"/>
          </p:nvPr>
        </p:nvSpPr>
        <p:spPr>
          <a:xfrm>
            <a:off x="1" y="6464074"/>
            <a:ext cx="4306891" cy="340444"/>
          </a:xfrm>
          <a:prstGeom prst="rect">
            <a:avLst/>
          </a:prstGeom>
        </p:spPr>
        <p:txBody>
          <a:bodyPr vert="horz" lIns="92144" tIns="46073" rIns="92144" bIns="46073"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5630107" y="6464074"/>
            <a:ext cx="4306891" cy="340444"/>
          </a:xfrm>
          <a:prstGeom prst="rect">
            <a:avLst/>
          </a:prstGeom>
        </p:spPr>
        <p:txBody>
          <a:bodyPr vert="horz" lIns="92144" tIns="46073" rIns="92144" bIns="46073" rtlCol="0" anchor="b"/>
          <a:lstStyle>
            <a:lvl1pPr algn="r">
              <a:defRPr sz="1200"/>
            </a:lvl1pPr>
          </a:lstStyle>
          <a:p>
            <a:fld id="{739E6B67-A7A8-45AD-BD56-7614C35C0639}" type="slidenum">
              <a:rPr kumimoji="1" lang="ja-JP" altLang="en-US" smtClean="0"/>
              <a:t>‹#›</a:t>
            </a:fld>
            <a:endParaRPr kumimoji="1" lang="ja-JP" altLang="en-US"/>
          </a:p>
        </p:txBody>
      </p:sp>
    </p:spTree>
    <p:extLst>
      <p:ext uri="{BB962C8B-B14F-4D97-AF65-F5344CB8AC3E}">
        <p14:creationId xmlns:p14="http://schemas.microsoft.com/office/powerpoint/2010/main" val="3775523466"/>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2" y="1"/>
            <a:ext cx="4306891" cy="340444"/>
          </a:xfrm>
          <a:prstGeom prst="rect">
            <a:avLst/>
          </a:prstGeom>
        </p:spPr>
        <p:txBody>
          <a:bodyPr vert="horz" lIns="92131" tIns="46065" rIns="92131" bIns="46065"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5630107" y="1"/>
            <a:ext cx="4306891" cy="340444"/>
          </a:xfrm>
          <a:prstGeom prst="rect">
            <a:avLst/>
          </a:prstGeom>
        </p:spPr>
        <p:txBody>
          <a:bodyPr vert="horz" lIns="92131" tIns="46065" rIns="92131" bIns="46065" rtlCol="0"/>
          <a:lstStyle>
            <a:lvl1pPr algn="r">
              <a:defRPr sz="1200"/>
            </a:lvl1pPr>
          </a:lstStyle>
          <a:p>
            <a:fld id="{28612690-EF31-43F1-AC53-FF6F574C0913}" type="datetimeFigureOut">
              <a:rPr kumimoji="1" lang="ja-JP" altLang="en-US" smtClean="0"/>
              <a:t>2022/8/12</a:t>
            </a:fld>
            <a:endParaRPr kumimoji="1" lang="ja-JP" altLang="en-US"/>
          </a:p>
        </p:txBody>
      </p:sp>
      <p:sp>
        <p:nvSpPr>
          <p:cNvPr id="1102" name="スライド イメージ プレースホルダー 3"/>
          <p:cNvSpPr>
            <a:spLocks noGrp="1" noRot="1" noChangeAspect="1"/>
          </p:cNvSpPr>
          <p:nvPr>
            <p:ph type="sldImg" idx="2"/>
          </p:nvPr>
        </p:nvSpPr>
        <p:spPr>
          <a:xfrm>
            <a:off x="4086225" y="509588"/>
            <a:ext cx="1766888" cy="2554287"/>
          </a:xfrm>
          <a:prstGeom prst="rect">
            <a:avLst/>
          </a:prstGeom>
          <a:noFill/>
          <a:ln w="12700">
            <a:solidFill>
              <a:prstClr val="black"/>
            </a:solidFill>
          </a:ln>
        </p:spPr>
        <p:txBody>
          <a:bodyPr vert="horz" lIns="92131" tIns="46065" rIns="92131" bIns="46065" rtlCol="0" anchor="ctr"/>
          <a:lstStyle/>
          <a:p>
            <a:endParaRPr lang="ja-JP" altLang="en-US"/>
          </a:p>
        </p:txBody>
      </p:sp>
      <p:sp>
        <p:nvSpPr>
          <p:cNvPr id="1103" name="ノート プレースホルダー 4"/>
          <p:cNvSpPr>
            <a:spLocks noGrp="1"/>
          </p:cNvSpPr>
          <p:nvPr>
            <p:ph type="body" sz="quarter" idx="3"/>
          </p:nvPr>
        </p:nvSpPr>
        <p:spPr>
          <a:xfrm>
            <a:off x="993000" y="3232589"/>
            <a:ext cx="7953344" cy="3062909"/>
          </a:xfrm>
          <a:prstGeom prst="rect">
            <a:avLst/>
          </a:prstGeom>
        </p:spPr>
        <p:txBody>
          <a:bodyPr vert="horz" lIns="92131" tIns="46065" rIns="92131" bIns="4606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2" y="6464074"/>
            <a:ext cx="4306891" cy="340444"/>
          </a:xfrm>
          <a:prstGeom prst="rect">
            <a:avLst/>
          </a:prstGeom>
        </p:spPr>
        <p:txBody>
          <a:bodyPr vert="horz" lIns="92131" tIns="46065" rIns="92131" bIns="46065"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5630107" y="6464074"/>
            <a:ext cx="4306891" cy="340444"/>
          </a:xfrm>
          <a:prstGeom prst="rect">
            <a:avLst/>
          </a:prstGeom>
        </p:spPr>
        <p:txBody>
          <a:bodyPr vert="horz" lIns="92131" tIns="46065" rIns="92131" bIns="46065" rtlCol="0" anchor="b"/>
          <a:lstStyle>
            <a:lvl1pPr algn="r">
              <a:defRPr sz="1200"/>
            </a:lvl1pPr>
          </a:lstStyle>
          <a:p>
            <a:fld id="{84740652-2F1D-4B49-A479-06D7B271C4D7}" type="slidenum">
              <a:rPr kumimoji="1" lang="ja-JP" altLang="en-US" smtClean="0"/>
              <a:t>‹#›</a:t>
            </a:fld>
            <a:endParaRPr kumimoji="1" lang="ja-JP" altLang="en-US"/>
          </a:p>
        </p:txBody>
      </p:sp>
    </p:spTree>
    <p:extLst>
      <p:ext uri="{BB962C8B-B14F-4D97-AF65-F5344CB8AC3E}">
        <p14:creationId xmlns:p14="http://schemas.microsoft.com/office/powerpoint/2010/main" val="15505422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9" name="スライド イメージ プレースホルダー 1"/>
          <p:cNvSpPr>
            <a:spLocks noGrp="1" noRot="1" noChangeAspect="1"/>
          </p:cNvSpPr>
          <p:nvPr>
            <p:ph type="sldImg"/>
          </p:nvPr>
        </p:nvSpPr>
        <p:spPr/>
      </p:sp>
      <p:sp>
        <p:nvSpPr>
          <p:cNvPr id="1130" name="ノート プレースホルダー 2"/>
          <p:cNvSpPr>
            <a:spLocks noGrp="1"/>
          </p:cNvSpPr>
          <p:nvPr>
            <p:ph type="body" idx="1"/>
          </p:nvPr>
        </p:nvSpPr>
        <p:spPr/>
        <p:txBody>
          <a:bodyPr/>
          <a:lstStyle/>
          <a:p>
            <a:endParaRPr kumimoji="1" lang="ja-JP" altLang="en-US"/>
          </a:p>
        </p:txBody>
      </p:sp>
      <p:sp>
        <p:nvSpPr>
          <p:cNvPr id="1131" name="スライド番号プレースホルダー 3"/>
          <p:cNvSpPr>
            <a:spLocks noGrp="1"/>
          </p:cNvSpPr>
          <p:nvPr>
            <p:ph type="sldNum" sz="quarter" idx="10"/>
          </p:nvPr>
        </p:nvSpPr>
        <p:spPr/>
        <p:txBody>
          <a:bodyPr/>
          <a:lstStyle/>
          <a:p>
            <a:fld id="{84740652-2F1D-4B49-A479-06D7B271C4D7}" type="slidenum">
              <a:rPr kumimoji="1" lang="ja-JP" altLang="en-US" smtClean="0"/>
              <a:t>1</a:t>
            </a:fld>
            <a:endParaRPr kumimoji="1" lang="ja-JP" altLang="en-US"/>
          </a:p>
        </p:txBody>
      </p:sp>
    </p:spTree>
    <p:extLst>
      <p:ext uri="{BB962C8B-B14F-4D97-AF65-F5344CB8AC3E}">
        <p14:creationId xmlns:p14="http://schemas.microsoft.com/office/powerpoint/2010/main" val="9361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8" name="スライド イメージ プレースホルダー 1"/>
          <p:cNvSpPr>
            <a:spLocks noGrp="1" noRot="1" noChangeAspect="1"/>
          </p:cNvSpPr>
          <p:nvPr>
            <p:ph type="sldImg"/>
          </p:nvPr>
        </p:nvSpPr>
        <p:spPr/>
      </p:sp>
      <p:sp>
        <p:nvSpPr>
          <p:cNvPr id="1459" name="ノート プレースホルダー 2"/>
          <p:cNvSpPr>
            <a:spLocks noGrp="1"/>
          </p:cNvSpPr>
          <p:nvPr>
            <p:ph type="body" idx="1"/>
          </p:nvPr>
        </p:nvSpPr>
        <p:spPr/>
        <p:txBody>
          <a:bodyPr/>
          <a:lstStyle/>
          <a:p>
            <a:endParaRPr kumimoji="1" lang="ja-JP" altLang="en-US"/>
          </a:p>
        </p:txBody>
      </p:sp>
      <p:sp>
        <p:nvSpPr>
          <p:cNvPr id="1460" name="スライド番号プレースホルダー 3"/>
          <p:cNvSpPr>
            <a:spLocks noGrp="1"/>
          </p:cNvSpPr>
          <p:nvPr>
            <p:ph type="sldNum" sz="quarter" idx="10"/>
          </p:nvPr>
        </p:nvSpPr>
        <p:spPr/>
        <p:txBody>
          <a:bodyPr/>
          <a:lstStyle/>
          <a:p>
            <a:fld id="{AA64311B-BC4D-473C-96F2-47D3558691C3}" type="slidenum">
              <a:rPr kumimoji="1" lang="ja-JP" altLang="en-US" smtClean="0"/>
              <a:t>20</a:t>
            </a:fld>
            <a:endParaRPr kumimoji="1" lang="ja-JP" altLang="en-US"/>
          </a:p>
        </p:txBody>
      </p:sp>
    </p:spTree>
    <p:extLst>
      <p:ext uri="{BB962C8B-B14F-4D97-AF65-F5344CB8AC3E}">
        <p14:creationId xmlns:p14="http://schemas.microsoft.com/office/powerpoint/2010/main" val="149550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3" name="スライド イメージ プレースホルダー 1"/>
          <p:cNvSpPr>
            <a:spLocks noGrp="1" noRot="1" noChangeAspect="1"/>
          </p:cNvSpPr>
          <p:nvPr>
            <p:ph type="sldImg"/>
          </p:nvPr>
        </p:nvSpPr>
        <p:spPr/>
      </p:sp>
      <p:sp>
        <p:nvSpPr>
          <p:cNvPr id="1144" name="ノート プレースホルダー 2"/>
          <p:cNvSpPr>
            <a:spLocks noGrp="1"/>
          </p:cNvSpPr>
          <p:nvPr>
            <p:ph type="body" idx="1"/>
          </p:nvPr>
        </p:nvSpPr>
        <p:spPr/>
        <p:txBody>
          <a:bodyPr/>
          <a:lstStyle/>
          <a:p>
            <a:endParaRPr kumimoji="1" lang="ja-JP" altLang="en-US"/>
          </a:p>
        </p:txBody>
      </p:sp>
      <p:sp>
        <p:nvSpPr>
          <p:cNvPr id="1145" name="スライド番号プレースホルダー 3"/>
          <p:cNvSpPr>
            <a:spLocks noGrp="1"/>
          </p:cNvSpPr>
          <p:nvPr>
            <p:ph type="sldNum" sz="quarter" idx="10"/>
          </p:nvPr>
        </p:nvSpPr>
        <p:spPr/>
        <p:txBody>
          <a:bodyPr/>
          <a:lstStyle/>
          <a:p>
            <a:fld id="{AA64311B-BC4D-473C-96F2-47D3558691C3}" type="slidenum">
              <a:rPr kumimoji="1" lang="ja-JP" altLang="en-US" smtClean="0"/>
              <a:t>2</a:t>
            </a:fld>
            <a:endParaRPr kumimoji="1" lang="ja-JP" altLang="en-US"/>
          </a:p>
        </p:txBody>
      </p:sp>
    </p:spTree>
    <p:extLst>
      <p:ext uri="{BB962C8B-B14F-4D97-AF65-F5344CB8AC3E}">
        <p14:creationId xmlns:p14="http://schemas.microsoft.com/office/powerpoint/2010/main" val="82701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6" name="スライド イメージ プレースホルダー 1"/>
          <p:cNvSpPr>
            <a:spLocks noGrp="1" noRot="1" noChangeAspect="1"/>
          </p:cNvSpPr>
          <p:nvPr>
            <p:ph type="sldImg"/>
          </p:nvPr>
        </p:nvSpPr>
        <p:spPr/>
      </p:sp>
      <p:sp>
        <p:nvSpPr>
          <p:cNvPr id="1177" name="ノート プレースホルダー 2"/>
          <p:cNvSpPr>
            <a:spLocks noGrp="1"/>
          </p:cNvSpPr>
          <p:nvPr>
            <p:ph type="body" idx="1"/>
          </p:nvPr>
        </p:nvSpPr>
        <p:spPr/>
        <p:txBody>
          <a:bodyPr/>
          <a:lstStyle/>
          <a:p>
            <a:endParaRPr kumimoji="1" lang="ja-JP" altLang="en-US" dirty="0"/>
          </a:p>
        </p:txBody>
      </p:sp>
      <p:sp>
        <p:nvSpPr>
          <p:cNvPr id="1178" name="スライド番号プレースホルダー 3"/>
          <p:cNvSpPr>
            <a:spLocks noGrp="1"/>
          </p:cNvSpPr>
          <p:nvPr>
            <p:ph type="sldNum" sz="quarter" idx="10"/>
          </p:nvPr>
        </p:nvSpPr>
        <p:spPr/>
        <p:txBody>
          <a:bodyPr/>
          <a:lstStyle/>
          <a:p>
            <a:fld id="{AA64311B-BC4D-473C-96F2-47D3558691C3}" type="slidenum">
              <a:rPr kumimoji="1" lang="ja-JP" altLang="en-US" smtClean="0"/>
              <a:t>4</a:t>
            </a:fld>
            <a:endParaRPr kumimoji="1" lang="ja-JP" altLang="en-US"/>
          </a:p>
        </p:txBody>
      </p:sp>
    </p:spTree>
    <p:extLst>
      <p:ext uri="{BB962C8B-B14F-4D97-AF65-F5344CB8AC3E}">
        <p14:creationId xmlns:p14="http://schemas.microsoft.com/office/powerpoint/2010/main" val="136718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7" name="スライド イメージ プレースホルダー 1"/>
          <p:cNvSpPr>
            <a:spLocks noGrp="1" noRot="1" noChangeAspect="1"/>
          </p:cNvSpPr>
          <p:nvPr>
            <p:ph type="sldImg"/>
          </p:nvPr>
        </p:nvSpPr>
        <p:spPr/>
      </p:sp>
      <p:sp>
        <p:nvSpPr>
          <p:cNvPr id="1208" name="ノート プレースホルダー 2"/>
          <p:cNvSpPr>
            <a:spLocks noGrp="1"/>
          </p:cNvSpPr>
          <p:nvPr>
            <p:ph type="body" idx="1"/>
          </p:nvPr>
        </p:nvSpPr>
        <p:spPr/>
        <p:txBody>
          <a:bodyPr/>
          <a:lstStyle/>
          <a:p>
            <a:endParaRPr kumimoji="1" lang="ja-JP" altLang="en-US" dirty="0"/>
          </a:p>
        </p:txBody>
      </p:sp>
      <p:sp>
        <p:nvSpPr>
          <p:cNvPr id="1209" name="スライド番号プレースホルダー 3"/>
          <p:cNvSpPr>
            <a:spLocks noGrp="1"/>
          </p:cNvSpPr>
          <p:nvPr>
            <p:ph type="sldNum" sz="quarter" idx="10"/>
          </p:nvPr>
        </p:nvSpPr>
        <p:spPr/>
        <p:txBody>
          <a:bodyPr/>
          <a:lstStyle/>
          <a:p>
            <a:fld id="{AA64311B-BC4D-473C-96F2-47D3558691C3}" type="slidenum">
              <a:rPr kumimoji="1" lang="ja-JP" altLang="en-US" smtClean="0"/>
              <a:t>6</a:t>
            </a:fld>
            <a:endParaRPr kumimoji="1" lang="ja-JP" altLang="en-US"/>
          </a:p>
        </p:txBody>
      </p:sp>
    </p:spTree>
    <p:extLst>
      <p:ext uri="{BB962C8B-B14F-4D97-AF65-F5344CB8AC3E}">
        <p14:creationId xmlns:p14="http://schemas.microsoft.com/office/powerpoint/2010/main" val="87685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2" name="スライド イメージ プレースホルダー 1"/>
          <p:cNvSpPr>
            <a:spLocks noGrp="1" noRot="1" noChangeAspect="1"/>
          </p:cNvSpPr>
          <p:nvPr>
            <p:ph type="sldImg"/>
          </p:nvPr>
        </p:nvSpPr>
        <p:spPr/>
      </p:sp>
      <p:sp>
        <p:nvSpPr>
          <p:cNvPr id="1243" name="ノート プレースホルダー 2"/>
          <p:cNvSpPr>
            <a:spLocks noGrp="1"/>
          </p:cNvSpPr>
          <p:nvPr>
            <p:ph type="body" idx="1"/>
          </p:nvPr>
        </p:nvSpPr>
        <p:spPr/>
        <p:txBody>
          <a:bodyPr/>
          <a:lstStyle/>
          <a:p>
            <a:endParaRPr kumimoji="1" lang="ja-JP" altLang="en-US" dirty="0"/>
          </a:p>
        </p:txBody>
      </p:sp>
      <p:sp>
        <p:nvSpPr>
          <p:cNvPr id="1244" name="スライド番号プレースホルダー 3"/>
          <p:cNvSpPr>
            <a:spLocks noGrp="1"/>
          </p:cNvSpPr>
          <p:nvPr>
            <p:ph type="sldNum" sz="quarter" idx="10"/>
          </p:nvPr>
        </p:nvSpPr>
        <p:spPr/>
        <p:txBody>
          <a:bodyPr/>
          <a:lstStyle/>
          <a:p>
            <a:fld id="{AA64311B-BC4D-473C-96F2-47D3558691C3}" type="slidenum">
              <a:rPr kumimoji="1" lang="ja-JP" altLang="en-US" smtClean="0"/>
              <a:t>8</a:t>
            </a:fld>
            <a:endParaRPr kumimoji="1" lang="ja-JP" altLang="en-US"/>
          </a:p>
        </p:txBody>
      </p:sp>
    </p:spTree>
    <p:extLst>
      <p:ext uri="{BB962C8B-B14F-4D97-AF65-F5344CB8AC3E}">
        <p14:creationId xmlns:p14="http://schemas.microsoft.com/office/powerpoint/2010/main" val="1042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3" name="スライド イメージ プレースホルダー 1"/>
          <p:cNvSpPr>
            <a:spLocks noGrp="1" noRot="1" noChangeAspect="1"/>
          </p:cNvSpPr>
          <p:nvPr>
            <p:ph type="sldImg"/>
          </p:nvPr>
        </p:nvSpPr>
        <p:spPr/>
      </p:sp>
      <p:sp>
        <p:nvSpPr>
          <p:cNvPr id="1314" name="ノート プレースホルダー 2"/>
          <p:cNvSpPr>
            <a:spLocks noGrp="1"/>
          </p:cNvSpPr>
          <p:nvPr>
            <p:ph type="body" idx="1"/>
          </p:nvPr>
        </p:nvSpPr>
        <p:spPr/>
        <p:txBody>
          <a:bodyPr/>
          <a:lstStyle/>
          <a:p>
            <a:endParaRPr kumimoji="1" lang="ja-JP" altLang="en-US" dirty="0"/>
          </a:p>
        </p:txBody>
      </p:sp>
      <p:sp>
        <p:nvSpPr>
          <p:cNvPr id="1315" name="スライド番号プレースホルダー 3"/>
          <p:cNvSpPr>
            <a:spLocks noGrp="1"/>
          </p:cNvSpPr>
          <p:nvPr>
            <p:ph type="sldNum" sz="quarter" idx="10"/>
          </p:nvPr>
        </p:nvSpPr>
        <p:spPr/>
        <p:txBody>
          <a:bodyPr/>
          <a:lstStyle/>
          <a:p>
            <a:fld id="{AA64311B-BC4D-473C-96F2-47D3558691C3}" type="slidenum">
              <a:rPr kumimoji="1" lang="ja-JP" altLang="en-US" smtClean="0"/>
              <a:t>12</a:t>
            </a:fld>
            <a:endParaRPr kumimoji="1" lang="ja-JP" altLang="en-US"/>
          </a:p>
        </p:txBody>
      </p:sp>
    </p:spTree>
    <p:extLst>
      <p:ext uri="{BB962C8B-B14F-4D97-AF65-F5344CB8AC3E}">
        <p14:creationId xmlns:p14="http://schemas.microsoft.com/office/powerpoint/2010/main" val="377956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8" name="PlaceHolder 1"/>
          <p:cNvSpPr>
            <a:spLocks noGrp="1"/>
          </p:cNvSpPr>
          <p:nvPr>
            <p:ph type="body"/>
          </p:nvPr>
        </p:nvSpPr>
        <p:spPr>
          <a:xfrm>
            <a:off x="992976" y="3232497"/>
            <a:ext cx="7952507" cy="3062270"/>
          </a:xfrm>
          <a:prstGeom prst="rect">
            <a:avLst/>
          </a:prstGeom>
        </p:spPr>
        <p:txBody>
          <a:bodyPr lIns="0" tIns="0" rIns="0" bIns="0"/>
          <a:lstStyle/>
          <a:p>
            <a:endParaRPr lang="en-US" sz="2000" spc="-1">
              <a:solidFill>
                <a:srgbClr val="000000"/>
              </a:solidFill>
              <a:uFill>
                <a:solidFill>
                  <a:srgbClr val="FFFFFF"/>
                </a:solidFill>
              </a:uFill>
              <a:latin typeface="Arial"/>
            </a:endParaRPr>
          </a:p>
        </p:txBody>
      </p:sp>
      <p:sp>
        <p:nvSpPr>
          <p:cNvPr id="1349" name="CustomShape 2"/>
          <p:cNvSpPr/>
          <p:nvPr/>
        </p:nvSpPr>
        <p:spPr>
          <a:xfrm>
            <a:off x="5630005" y="6463904"/>
            <a:ext cx="4306278" cy="339727"/>
          </a:xfrm>
          <a:prstGeom prst="rect">
            <a:avLst/>
          </a:prstGeom>
          <a:noFill/>
          <a:ln>
            <a:noFill/>
          </a:ln>
        </p:spPr>
        <p:style>
          <a:lnRef idx="0">
            <a:srgbClr val="000000"/>
          </a:lnRef>
          <a:fillRef idx="0">
            <a:srgbClr val="000000"/>
          </a:fillRef>
          <a:effectRef idx="0">
            <a:srgbClr val="000000"/>
          </a:effectRef>
          <a:fontRef idx="minor"/>
        </p:style>
        <p:txBody>
          <a:bodyPr lIns="90760" tIns="45380" rIns="90760" bIns="45380" anchor="b"/>
          <a:lstStyle/>
          <a:p>
            <a:pPr algn="r">
              <a:lnSpc>
                <a:spcPct val="100000"/>
              </a:lnSpc>
            </a:pPr>
            <a:fld id="{CF613D65-4473-40FF-A4E8-75A99A8C5B4E}" type="slidenum">
              <a:rPr lang="en-US" sz="1200" spc="-1">
                <a:solidFill>
                  <a:srgbClr val="000000"/>
                </a:solidFill>
                <a:uFill>
                  <a:solidFill>
                    <a:srgbClr val="FFFFFF"/>
                  </a:solidFill>
                </a:uFill>
              </a:rPr>
              <a:t>14</a:t>
            </a:fld>
            <a:endParaRPr lang="en-US" sz="12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1693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3" name="スライド イメージ プレースホルダー 1"/>
          <p:cNvSpPr>
            <a:spLocks noGrp="1" noRot="1" noChangeAspect="1"/>
          </p:cNvSpPr>
          <p:nvPr>
            <p:ph type="sldImg"/>
          </p:nvPr>
        </p:nvSpPr>
        <p:spPr/>
      </p:sp>
      <p:sp>
        <p:nvSpPr>
          <p:cNvPr id="1384" name="ノート プレースホルダー 2"/>
          <p:cNvSpPr>
            <a:spLocks noGrp="1"/>
          </p:cNvSpPr>
          <p:nvPr>
            <p:ph type="body" idx="1"/>
          </p:nvPr>
        </p:nvSpPr>
        <p:spPr/>
        <p:txBody>
          <a:bodyPr/>
          <a:lstStyle/>
          <a:p>
            <a:endParaRPr kumimoji="1" lang="ja-JP" altLang="en-US"/>
          </a:p>
        </p:txBody>
      </p:sp>
      <p:sp>
        <p:nvSpPr>
          <p:cNvPr id="1385" name="スライド番号プレースホルダー 3"/>
          <p:cNvSpPr>
            <a:spLocks noGrp="1"/>
          </p:cNvSpPr>
          <p:nvPr>
            <p:ph type="sldNum" sz="quarter" idx="10"/>
          </p:nvPr>
        </p:nvSpPr>
        <p:spPr/>
        <p:txBody>
          <a:bodyPr/>
          <a:lstStyle/>
          <a:p>
            <a:fld id="{AA64311B-BC4D-473C-96F2-47D3558691C3}" type="slidenum">
              <a:rPr kumimoji="1" lang="ja-JP" altLang="en-US" smtClean="0"/>
              <a:t>16</a:t>
            </a:fld>
            <a:endParaRPr kumimoji="1" lang="ja-JP" altLang="en-US"/>
          </a:p>
        </p:txBody>
      </p:sp>
    </p:spTree>
    <p:extLst>
      <p:ext uri="{BB962C8B-B14F-4D97-AF65-F5344CB8AC3E}">
        <p14:creationId xmlns:p14="http://schemas.microsoft.com/office/powerpoint/2010/main" val="319640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3" name="スライド イメージ プレースホルダー 1"/>
          <p:cNvSpPr>
            <a:spLocks noGrp="1" noRot="1" noChangeAspect="1"/>
          </p:cNvSpPr>
          <p:nvPr>
            <p:ph type="sldImg"/>
          </p:nvPr>
        </p:nvSpPr>
        <p:spPr/>
      </p:sp>
      <p:sp>
        <p:nvSpPr>
          <p:cNvPr id="1424" name="ノート プレースホルダー 2"/>
          <p:cNvSpPr>
            <a:spLocks noGrp="1"/>
          </p:cNvSpPr>
          <p:nvPr>
            <p:ph type="body" idx="1"/>
          </p:nvPr>
        </p:nvSpPr>
        <p:spPr/>
        <p:txBody>
          <a:bodyPr/>
          <a:lstStyle/>
          <a:p>
            <a:endParaRPr kumimoji="1" lang="ja-JP" altLang="en-US" dirty="0"/>
          </a:p>
        </p:txBody>
      </p:sp>
      <p:sp>
        <p:nvSpPr>
          <p:cNvPr id="1425" name="スライド番号プレースホルダー 3"/>
          <p:cNvSpPr>
            <a:spLocks noGrp="1"/>
          </p:cNvSpPr>
          <p:nvPr>
            <p:ph type="sldNum" sz="quarter" idx="10"/>
          </p:nvPr>
        </p:nvSpPr>
        <p:spPr/>
        <p:txBody>
          <a:bodyPr/>
          <a:lstStyle/>
          <a:p>
            <a:fld id="{AA64311B-BC4D-473C-96F2-47D3558691C3}" type="slidenum">
              <a:rPr kumimoji="1" lang="ja-JP" altLang="en-US" smtClean="0"/>
              <a:t>18</a:t>
            </a:fld>
            <a:endParaRPr kumimoji="1" lang="ja-JP" altLang="en-US"/>
          </a:p>
        </p:txBody>
      </p:sp>
    </p:spTree>
    <p:extLst>
      <p:ext uri="{BB962C8B-B14F-4D97-AF65-F5344CB8AC3E}">
        <p14:creationId xmlns:p14="http://schemas.microsoft.com/office/powerpoint/2010/main" val="3535031532"/>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1032"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1033" name="日付プレースホルダー 3"/>
          <p:cNvSpPr>
            <a:spLocks noGrp="1"/>
          </p:cNvSpPr>
          <p:nvPr>
            <p:ph type="dt" sz="half" idx="10"/>
          </p:nvPr>
        </p:nvSpPr>
        <p:spPr/>
        <p:txBody>
          <a:bodyPr/>
          <a:lstStyle/>
          <a:p>
            <a:fld id="{A39375CD-18D2-438A-9DBC-7B5839C500D9}" type="datetime1">
              <a:rPr kumimoji="1" lang="ja-JP" altLang="en-US" smtClean="0"/>
              <a:t>2022/8/12</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63508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89"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0" name="日付プレースホルダー 3"/>
          <p:cNvSpPr>
            <a:spLocks noGrp="1"/>
          </p:cNvSpPr>
          <p:nvPr>
            <p:ph type="dt" sz="half" idx="10"/>
          </p:nvPr>
        </p:nvSpPr>
        <p:spPr/>
        <p:txBody>
          <a:bodyPr/>
          <a:lstStyle/>
          <a:p>
            <a:fld id="{57BAD59C-477A-40BE-BA0B-0AC801053649}" type="datetime1">
              <a:rPr kumimoji="1" lang="ja-JP" altLang="en-US" smtClean="0"/>
              <a:t>2022/8/12</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233433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4972050" y="396701"/>
            <a:ext cx="1543050" cy="8452202"/>
          </a:xfrm>
        </p:spPr>
        <p:txBody>
          <a:bodyPr vert="eaVert"/>
          <a:lstStyle/>
          <a:p>
            <a:r>
              <a:rPr kumimoji="1" lang="ja-JP" altLang="en-US" smtClean="0"/>
              <a:t>マスター タイトルの書式設定</a:t>
            </a:r>
            <a:endParaRPr kumimoji="1" lang="ja-JP" altLang="en-US"/>
          </a:p>
        </p:txBody>
      </p:sp>
      <p:sp>
        <p:nvSpPr>
          <p:cNvPr id="1095" name="縦書きテキスト プレースホルダー 2"/>
          <p:cNvSpPr>
            <a:spLocks noGrp="1"/>
          </p:cNvSpPr>
          <p:nvPr>
            <p:ph type="body" orient="vert" idx="1"/>
          </p:nvPr>
        </p:nvSpPr>
        <p:spPr>
          <a:xfrm>
            <a:off x="342900" y="396701"/>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6" name="日付プレースホルダー 3"/>
          <p:cNvSpPr>
            <a:spLocks noGrp="1"/>
          </p:cNvSpPr>
          <p:nvPr>
            <p:ph type="dt" sz="half" idx="10"/>
          </p:nvPr>
        </p:nvSpPr>
        <p:spPr/>
        <p:txBody>
          <a:bodyPr/>
          <a:lstStyle/>
          <a:p>
            <a:fld id="{C8B41C40-F3C5-4717-9D2C-44F58214CFEB}" type="datetime1">
              <a:rPr kumimoji="1" lang="ja-JP" altLang="en-US" smtClean="0"/>
              <a:t>2022/8/12</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24809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p>
            <a:fld id="{2B002968-3F63-42AB-BC3F-AE83F84B064C}" type="datetime1">
              <a:rPr kumimoji="1" lang="ja-JP" altLang="en-US" smtClean="0"/>
              <a:t>2022/8/12</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91149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1044"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12AE48A2-FCA3-4265-A70F-933ED7493068}" type="datetime1">
              <a:rPr kumimoji="1" lang="ja-JP" altLang="en-US" smtClean="0"/>
              <a:t>2022/8/12</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330742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50"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1"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2" name="日付プレースホルダー 4"/>
          <p:cNvSpPr>
            <a:spLocks noGrp="1"/>
          </p:cNvSpPr>
          <p:nvPr>
            <p:ph type="dt" sz="half" idx="10"/>
          </p:nvPr>
        </p:nvSpPr>
        <p:spPr/>
        <p:txBody>
          <a:bodyPr/>
          <a:lstStyle/>
          <a:p>
            <a:fld id="{29150A22-AE83-4B81-866E-E110378B4A31}" type="datetime1">
              <a:rPr kumimoji="1" lang="ja-JP" altLang="en-US" smtClean="0"/>
              <a:t>2022/8/12</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314299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1057"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9"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1" name="日付プレースホルダー 6"/>
          <p:cNvSpPr>
            <a:spLocks noGrp="1"/>
          </p:cNvSpPr>
          <p:nvPr>
            <p:ph type="dt" sz="half" idx="10"/>
          </p:nvPr>
        </p:nvSpPr>
        <p:spPr/>
        <p:txBody>
          <a:bodyPr/>
          <a:lstStyle/>
          <a:p>
            <a:fld id="{57BC5EAD-0370-438B-ADE4-61911D1237EF}" type="datetime1">
              <a:rPr kumimoji="1" lang="ja-JP" altLang="en-US" smtClean="0"/>
              <a:t>2022/8/12</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287590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66" name="日付プレースホルダー 2"/>
          <p:cNvSpPr>
            <a:spLocks noGrp="1"/>
          </p:cNvSpPr>
          <p:nvPr>
            <p:ph type="dt" sz="half" idx="10"/>
          </p:nvPr>
        </p:nvSpPr>
        <p:spPr/>
        <p:txBody>
          <a:bodyPr/>
          <a:lstStyle/>
          <a:p>
            <a:fld id="{D5730361-81DD-44FA-9F50-774C537FBB95}" type="datetime1">
              <a:rPr kumimoji="1" lang="ja-JP" altLang="en-US" smtClean="0"/>
              <a:t>2022/8/12</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36969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C2FD0A88-23E9-460E-A21D-0F3F4964383E}" type="datetime1">
              <a:rPr kumimoji="1" lang="ja-JP" altLang="en-US" smtClean="0"/>
              <a:t>2022/8/12</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249320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1075"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76"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6C98CE3-85DB-44F6-B5CF-F7E707B7B607}" type="datetime1">
              <a:rPr kumimoji="1" lang="ja-JP" altLang="en-US" smtClean="0"/>
              <a:t>2022/8/12</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16717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1082"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502975B7-EB25-494E-94D0-2D7064267AE4}" type="datetime1">
              <a:rPr kumimoji="1" lang="ja-JP" altLang="en-US" smtClean="0"/>
              <a:t>2022/8/12</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1422076685"/>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026"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27"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BBCB06E8-6F28-4566-9CFC-82793F6C0834}" type="datetime1">
              <a:rPr kumimoji="1" lang="ja-JP" altLang="en-US" smtClean="0"/>
              <a:t>2022/8/12</a:t>
            </a:fld>
            <a:endParaRPr kumimoji="1" lang="ja-JP" altLang="en-US"/>
          </a:p>
        </p:txBody>
      </p:sp>
      <p:sp>
        <p:nvSpPr>
          <p:cNvPr id="1028"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B58DD917-ABCB-4647-9E2B-F4BECB64A02F}" type="slidenum">
              <a:rPr kumimoji="1" lang="ja-JP" altLang="en-US" smtClean="0"/>
              <a:t>‹#›</a:t>
            </a:fld>
            <a:endParaRPr kumimoji="1" lang="ja-JP" altLang="en-US"/>
          </a:p>
        </p:txBody>
      </p:sp>
    </p:spTree>
    <p:extLst>
      <p:ext uri="{BB962C8B-B14F-4D97-AF65-F5344CB8AC3E}">
        <p14:creationId xmlns:p14="http://schemas.microsoft.com/office/powerpoint/2010/main" val="366451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wmf"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slideLayout" Target="../slideLayouts/slideLayout7.xml" /><Relationship Id="rId6"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22.jpeg" /><Relationship Id="rId2" Type="http://schemas.openxmlformats.org/officeDocument/2006/relationships/image" Target="../media/image23.png" /><Relationship Id="rId3" Type="http://schemas.openxmlformats.org/officeDocument/2006/relationships/slideLayout" Target="../slideLayouts/slideLayout1.xml" /></Relationships>
</file>

<file path=ppt/slides/_rels/slide11.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image" Target="../media/image25.png" /><Relationship Id="rId3" Type="http://schemas.openxmlformats.org/officeDocument/2006/relationships/slideLayout" Target="../slideLayouts/slideLayout7.xml" /></Relationships>
</file>

<file path=ppt/slides/_rels/slide12.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slideLayout" Target="../slideLayouts/slideLayout1.xml" /><Relationship Id="rId5" Type="http://schemas.openxmlformats.org/officeDocument/2006/relationships/notesSlide" Target="../notesSlides/notesSlide6.xml" /></Relationships>
</file>

<file path=ppt/slides/_rels/slide13.xml.rels><?xml version="1.0" encoding="UTF-8"?><Relationships xmlns="http://schemas.openxmlformats.org/package/2006/relationships"><Relationship Id="rId1" Type="http://schemas.openxmlformats.org/officeDocument/2006/relationships/image" Target="../media/image29.png" /><Relationship Id="rId2" Type="http://schemas.microsoft.com/office/2007/relationships/hdphoto" Target="../media/hdphoto2.wdp" /><Relationship Id="rId3" Type="http://schemas.openxmlformats.org/officeDocument/2006/relationships/slideLayout" Target="../slideLayouts/slideLayout7.xml" /></Relationships>
</file>

<file path=ppt/slides/_rels/slide14.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image" Target="../media/image31.png" /><Relationship Id="rId3" Type="http://schemas.openxmlformats.org/officeDocument/2006/relationships/slideLayout" Target="../slideLayouts/slideLayout2.xml" /><Relationship Id="rId4" Type="http://schemas.openxmlformats.org/officeDocument/2006/relationships/notesSlide" Target="../notesSlides/notesSlide7.xml" /></Relationships>
</file>

<file path=ppt/slides/_rels/slide15.xml.rels><?xml version="1.0" encoding="UTF-8"?><Relationships xmlns="http://schemas.openxmlformats.org/package/2006/relationships"><Relationship Id="rId1" Type="http://schemas.openxmlformats.org/officeDocument/2006/relationships/hyperlink" Target="http://tokushima-shuno.jp/" TargetMode="External" /><Relationship Id="rId2" Type="http://schemas.openxmlformats.org/officeDocument/2006/relationships/slideLayout" Target="../slideLayouts/slideLayout7.xml" /></Relationships>
</file>

<file path=ppt/slides/_rels/slide16.xml.rels><?xml version="1.0" encoding="UTF-8"?><Relationships xmlns="http://schemas.openxmlformats.org/package/2006/relationships"><Relationship Id="rId1" Type="http://schemas.openxmlformats.org/officeDocument/2006/relationships/image" Target="../media/image32.png" /><Relationship Id="rId2" Type="http://schemas.openxmlformats.org/officeDocument/2006/relationships/image" Target="../media/image33.emf" /><Relationship Id="rId3" Type="http://schemas.openxmlformats.org/officeDocument/2006/relationships/slideLayout" Target="../slideLayouts/slideLayout1.xml" /><Relationship Id="rId4" Type="http://schemas.openxmlformats.org/officeDocument/2006/relationships/notesSlide" Target="../notesSlides/notesSlide8.xml" /></Relationships>
</file>

<file path=ppt/slides/_rels/slide17.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image" Target="../media/image35.png" /><Relationship Id="rId3" Type="http://schemas.openxmlformats.org/officeDocument/2006/relationships/image" Target="../media/image36.png" /><Relationship Id="rId4" Type="http://schemas.openxmlformats.org/officeDocument/2006/relationships/image" Target="../media/image37.emf" /><Relationship Id="rId5" Type="http://schemas.openxmlformats.org/officeDocument/2006/relationships/slideLayout" Target="../slideLayouts/slideLayout7.xml" /></Relationships>
</file>

<file path=ppt/slides/_rels/slide18.xml.rels><?xml version="1.0" encoding="UTF-8"?><Relationships xmlns="http://schemas.openxmlformats.org/package/2006/relationships"><Relationship Id="rId1" Type="http://schemas.openxmlformats.org/officeDocument/2006/relationships/image" Target="../media/image38.jpeg" /><Relationship Id="rId2" Type="http://schemas.openxmlformats.org/officeDocument/2006/relationships/slideLayout" Target="../slideLayouts/slideLayout1.xml" /><Relationship Id="rId3" Type="http://schemas.openxmlformats.org/officeDocument/2006/relationships/notesSlide" Target="../notesSlides/notesSlide9.xml" /></Relationships>
</file>

<file path=ppt/slides/_rels/slide19.xml.rels><?xml version="1.0" encoding="UTF-8"?><Relationships xmlns="http://schemas.openxmlformats.org/package/2006/relationships"><Relationship Id="rId1" Type="http://schemas.openxmlformats.org/officeDocument/2006/relationships/image" Target="../media/image39.jpeg" /><Relationship Id="rId2" Type="http://schemas.openxmlformats.org/officeDocument/2006/relationships/image" Target="../media/image40.png" /><Relationship Id="rId3" Type="http://schemas.microsoft.com/office/2007/relationships/hdphoto" Target="../media/hdphoto3.wdp" /><Relationship Id="rId4" Type="http://schemas.openxmlformats.org/officeDocument/2006/relationships/image" Target="../media/image41.png" /><Relationship Id="rId5" Type="http://schemas.openxmlformats.org/officeDocument/2006/relationships/slideLayout" Target="../slideLayouts/slideLayout7.xml" /></Relationships>
</file>

<file path=ppt/slides/_rels/slide2.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1.xml" /><Relationship Id="rId4"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21.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slideLayout" Target="../slideLayouts/slideLayout7.xml" /></Relationships>
</file>

<file path=ppt/slides/_rels/slide22.xml.rels><?xml version="1.0" encoding="UTF-8"?><Relationships xmlns="http://schemas.openxmlformats.org/package/2006/relationships"><Relationship Id="rId1" Type="http://schemas.openxmlformats.org/officeDocument/2006/relationships/image" Target="../media/image43.jpeg" /><Relationship Id="rId2" Type="http://schemas.openxmlformats.org/officeDocument/2006/relationships/image" Target="../media/image2.png" /><Relationship Id="rId3" Type="http://schemas.openxmlformats.org/officeDocument/2006/relationships/image" Target="../media/image4.png" /><Relationship Id="rId4"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image" Target="../media/image7.jpeg" /><Relationship Id="rId3" Type="http://schemas.openxmlformats.org/officeDocument/2006/relationships/image" Target="../media/image8.png" /><Relationship Id="rId4" Type="http://schemas.openxmlformats.org/officeDocument/2006/relationships/slideLayout" Target="../slideLayouts/slideLayout1.xml" /><Relationship Id="rId5" Type="http://schemas.openxmlformats.org/officeDocument/2006/relationships/notesSlide" Target="../notesSlides/notesSlide3.xml" /></Relationships>
</file>

<file path=ppt/slides/_rels/slide5.xml.rels><?xml version="1.0" encoding="UTF-8"?><Relationships xmlns="http://schemas.openxmlformats.org/package/2006/relationships"><Relationship Id="rId1" Type="http://schemas.openxmlformats.org/officeDocument/2006/relationships/image" Target="../media/image9.png" /><Relationship Id="rId2" Type="http://schemas.microsoft.com/office/2007/relationships/hdphoto" Target="../media/hdphoto1.wdp" /><Relationship Id="rId3" Type="http://schemas.openxmlformats.org/officeDocument/2006/relationships/image" Target="../media/image10.png" /><Relationship Id="rId4" Type="http://schemas.openxmlformats.org/officeDocument/2006/relationships/slideLayout" Target="../slideLayouts/slideLayout7.xml" /></Relationships>
</file>

<file path=ppt/slides/_rels/slide6.xml.rels><?xml version="1.0" encoding="UTF-8"?><Relationships xmlns="http://schemas.openxmlformats.org/package/2006/relationships"><Relationship Id="rId1" Type="http://schemas.openxmlformats.org/officeDocument/2006/relationships/image" Target="../media/image11.jpeg" /><Relationship Id="rId2" Type="http://schemas.openxmlformats.org/officeDocument/2006/relationships/image" Target="../media/image12.png" /><Relationship Id="rId3" Type="http://schemas.openxmlformats.org/officeDocument/2006/relationships/chart" Target="../charts/chart2.xml" /><Relationship Id="rId4" Type="http://schemas.openxmlformats.org/officeDocument/2006/relationships/slideLayout" Target="../slideLayouts/slideLayout1.xml" /><Relationship Id="rId5" Type="http://schemas.openxmlformats.org/officeDocument/2006/relationships/notesSlide" Target="../notesSlides/notesSlide4.xml" /></Relationships>
</file>

<file path=ppt/slides/_rels/slide7.xml.rels><?xml version="1.0" encoding="UTF-8"?><Relationships xmlns="http://schemas.openxmlformats.org/package/2006/relationships"><Relationship Id="rId1" Type="http://schemas.openxmlformats.org/officeDocument/2006/relationships/image" Target="../media/image13.jpeg" /><Relationship Id="rId2" Type="http://schemas.openxmlformats.org/officeDocument/2006/relationships/slideLayout" Target="../slideLayouts/slideLayout7.xml" /></Relationships>
</file>

<file path=ppt/slides/_rels/slide8.xml.rels><?xml version="1.0" encoding="UTF-8"?><Relationships xmlns="http://schemas.openxmlformats.org/package/2006/relationships"><Relationship Id="rId1" Type="http://schemas.openxmlformats.org/officeDocument/2006/relationships/image" Target="../media/image14.jpeg" /><Relationship Id="rId2" Type="http://schemas.openxmlformats.org/officeDocument/2006/relationships/image" Target="../media/image15.png" /><Relationship Id="rId3" Type="http://schemas.openxmlformats.org/officeDocument/2006/relationships/image" Target="../media/image16.jpe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jpeg" /><Relationship Id="rId7" Type="http://schemas.openxmlformats.org/officeDocument/2006/relationships/slideLayout" Target="../slideLayouts/slideLayout1.xml" /><Relationship Id="rId8" Type="http://schemas.openxmlformats.org/officeDocument/2006/relationships/notesSlide" Target="../notesSlides/notesSlide5.xml" /></Relationships>
</file>

<file path=ppt/slides/_rels/slide9.xml.rels><?xml version="1.0" encoding="UTF-8"?><Relationships xmlns="http://schemas.openxmlformats.org/package/2006/relationships"><Relationship Id="rId1" Type="http://schemas.openxmlformats.org/officeDocument/2006/relationships/image" Target="../media/image20.png" /><Relationship Id="rId2" Type="http://schemas.openxmlformats.org/officeDocument/2006/relationships/image" Target="../media/image21.png" /><Relationship Id="rId3"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テキスト ボックス 4"/>
          <p:cNvSpPr txBox="1"/>
          <p:nvPr/>
        </p:nvSpPr>
        <p:spPr>
          <a:xfrm>
            <a:off x="1620150" y="8591450"/>
            <a:ext cx="3626313" cy="1015663"/>
          </a:xfrm>
          <a:prstGeom prst="rect">
            <a:avLst/>
          </a:prstGeom>
          <a:noFill/>
        </p:spPr>
        <p:txBody>
          <a:bodyPr wrap="none" rtlCol="0">
            <a:spAutoFit/>
          </a:bodyPr>
          <a:lstStyle/>
          <a:p>
            <a:pPr algn="ctr"/>
            <a:r>
              <a:rPr lang="ja-JP" altLang="en-US" sz="2000" b="1" dirty="0" smtClean="0">
                <a:latin typeface="HG丸ｺﾞｼｯｸM-PRO" panose="020F0600000000000000" pitchFamily="50" charset="-128"/>
                <a:ea typeface="HG丸ｺﾞｼｯｸM-PRO" panose="020F0600000000000000" pitchFamily="50" charset="-128"/>
              </a:rPr>
              <a:t>令和４年度</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latin typeface="HG丸ｺﾞｼｯｸM-PRO" panose="020F0600000000000000" pitchFamily="50" charset="-128"/>
                <a:ea typeface="HG丸ｺﾞｼｯｸM-PRO" panose="020F0600000000000000" pitchFamily="50" charset="-128"/>
              </a:rPr>
              <a:t>関西広域連合 広域産業振興局</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lang="ja-JP" altLang="en-US" sz="2000" b="1" dirty="0" smtClean="0">
                <a:latin typeface="HG丸ｺﾞｼｯｸM-PRO" panose="020F0600000000000000" pitchFamily="50" charset="-128"/>
                <a:ea typeface="HG丸ｺﾞｼｯｸM-PRO" panose="020F0600000000000000" pitchFamily="50" charset="-128"/>
              </a:rPr>
              <a:t>農林水産部 就農促進課</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113" name="正方形/長方形 2"/>
          <p:cNvSpPr/>
          <p:nvPr/>
        </p:nvSpPr>
        <p:spPr>
          <a:xfrm>
            <a:off x="44624" y="55356"/>
            <a:ext cx="6768752" cy="2737404"/>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7200" dirty="0" smtClean="0">
                <a:effectLst/>
                <a:latin typeface="ＭＳ ゴシック" panose="020B0609070205080204" pitchFamily="49" charset="-128"/>
                <a:ea typeface="ＭＳ ゴシック" panose="020B0609070205080204" pitchFamily="49" charset="-128"/>
                <a:cs typeface="ＭＳ Ｐゴシック"/>
              </a:rPr>
              <a:t>関西広域連合</a:t>
            </a:r>
            <a:endParaRPr lang="en-US" altLang="ja-JP" sz="7200" dirty="0" smtClean="0">
              <a:effectLst/>
              <a:latin typeface="ＭＳ ゴシック" panose="020B0609070205080204" pitchFamily="49" charset="-128"/>
              <a:ea typeface="ＭＳ ゴシック" panose="020B0609070205080204" pitchFamily="49" charset="-128"/>
              <a:cs typeface="ＭＳ Ｐゴシック"/>
            </a:endParaRPr>
          </a:p>
          <a:p>
            <a:pPr algn="ctr">
              <a:spcAft>
                <a:spcPts val="0"/>
              </a:spcAft>
            </a:pPr>
            <a:r>
              <a:rPr lang="ja-JP" altLang="en-US" sz="7200" dirty="0">
                <a:latin typeface="ＭＳ ゴシック" panose="020B0609070205080204" pitchFamily="49" charset="-128"/>
                <a:ea typeface="ＭＳ ゴシック" panose="020B0609070205080204" pitchFamily="49" charset="-128"/>
                <a:cs typeface="ＭＳ Ｐゴシック"/>
              </a:rPr>
              <a:t>就農ガイド</a:t>
            </a:r>
            <a:endParaRPr lang="en-US" altLang="ja-JP" sz="7200" dirty="0" smtClean="0">
              <a:effectLst/>
              <a:latin typeface="ＭＳ ゴシック" panose="020B0609070205080204" pitchFamily="49" charset="-128"/>
              <a:ea typeface="ＭＳ ゴシック" panose="020B0609070205080204" pitchFamily="49" charset="-128"/>
              <a:cs typeface="ＭＳ Ｐゴシック"/>
            </a:endParaRPr>
          </a:p>
        </p:txBody>
      </p:sp>
      <p:sp>
        <p:nvSpPr>
          <p:cNvPr id="1114" name="正方形/長方形 11"/>
          <p:cNvSpPr/>
          <p:nvPr/>
        </p:nvSpPr>
        <p:spPr>
          <a:xfrm>
            <a:off x="44624" y="2792760"/>
            <a:ext cx="6768752" cy="5616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600" dirty="0" smtClean="0">
                <a:solidFill>
                  <a:schemeClr val="tx1"/>
                </a:solidFill>
                <a:effectLst/>
                <a:latin typeface="HG丸ｺﾞｼｯｸM-PRO" panose="020F0600000000000000" pitchFamily="50" charset="-128"/>
                <a:ea typeface="HG丸ｺﾞｼｯｸM-PRO" panose="020F0600000000000000" pitchFamily="50" charset="-128"/>
                <a:cs typeface="ＭＳ Ｐゴシック"/>
              </a:rPr>
              <a:t>　関西広域連合の域内では、それぞれの自然・社会環境に応じた農業が展開され、その生産物は多様性に富んでおり、京都・大阪を中心に育まれた歴史と伝統ある食文化と</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ＭＳ Ｐゴシック"/>
              </a:rPr>
              <a:t>とも</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に発展してきました</a:t>
            </a:r>
            <a:r>
              <a:rPr lang="ja-JP" altLang="en-US" sz="1600" dirty="0" smtClean="0">
                <a:solidFill>
                  <a:schemeClr val="tx1"/>
                </a:solidFill>
                <a:effectLst/>
                <a:latin typeface="HG丸ｺﾞｼｯｸM-PRO" panose="020F0600000000000000" pitchFamily="50" charset="-128"/>
                <a:ea typeface="HG丸ｺﾞｼｯｸM-PRO" panose="020F0600000000000000" pitchFamily="50" charset="-128"/>
                <a:cs typeface="ＭＳ Ｐゴシック"/>
              </a:rPr>
              <a:t>。</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cs typeface="ＭＳ Ｐゴシック"/>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この「就農ガイド」では、関西広域連合域内で実施されている就農相談会の開催情報や就農研修制度、補助事業の概要などの就農支援情報を集約しました。関西での就農を目指している皆さんの「道しる</a:t>
            </a:r>
            <a:r>
              <a:rPr lang="ja-JP" altLang="en-US" sz="1600" dirty="0" err="1" smtClean="0">
                <a:solidFill>
                  <a:schemeClr val="tx1"/>
                </a:solidFill>
                <a:latin typeface="HG丸ｺﾞｼｯｸM-PRO" panose="020F0600000000000000" pitchFamily="50" charset="-128"/>
                <a:ea typeface="HG丸ｺﾞｼｯｸM-PRO" panose="020F0600000000000000" pitchFamily="50" charset="-128"/>
                <a:cs typeface="ＭＳ Ｐゴシック"/>
              </a:rPr>
              <a:t>べ</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」としてご活用いただければ幸いです。</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目　　次</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滋賀県　　・・・・・・　１</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京都府　　・・・・・・　３</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大阪府　　・・・・・・　５</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兵庫県　　・・・・・・　７</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和歌山県　・・・・・・　９</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鳥取県　　・・・・・・１１</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徳島県　　・・・・・・１３</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京都市　　・・・・・・１５</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神戸市　　・・・・・・１７</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ＭＳ Ｐゴシック"/>
              </a:rPr>
              <a:t>　　堺市　　　・・・・・・１９</a:t>
            </a:r>
            <a:endParaRPr lang="en-US" altLang="ja-JP" sz="1000" dirty="0" smtClean="0">
              <a:solidFill>
                <a:schemeClr val="tx2"/>
              </a:solidFill>
              <a:effectLst/>
              <a:latin typeface="HG丸ｺﾞｼｯｸM-PRO" panose="020F0600000000000000" pitchFamily="50" charset="-128"/>
              <a:ea typeface="HG丸ｺﾞｼｯｸM-PRO" panose="020F0600000000000000" pitchFamily="50" charset="-128"/>
              <a:cs typeface="ＭＳ Ｐゴシック"/>
            </a:endParaRPr>
          </a:p>
        </p:txBody>
      </p:sp>
      <p:sp>
        <p:nvSpPr>
          <p:cNvPr id="1115" name="片側の 2 つの角を丸めた四角形 12"/>
          <p:cNvSpPr/>
          <p:nvPr/>
        </p:nvSpPr>
        <p:spPr>
          <a:xfrm>
            <a:off x="44625" y="8409384"/>
            <a:ext cx="6768751" cy="1368152"/>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pic>
        <p:nvPicPr>
          <p:cNvPr id="1116" name="Picture 2" descr="C:\Program Files (x86)\Microsoft Office\MEDIA\CAGCAT10\j0195812.wmf"/>
          <p:cNvPicPr>
            <a:picLocks noChangeAspect="1" noChangeArrowheads="1"/>
          </p:cNvPicPr>
          <p:nvPr/>
        </p:nvPicPr>
        <p:blipFill>
          <a:blip r:embed="rId1"/>
          <a:stretch>
            <a:fillRect/>
          </a:stretch>
        </p:blipFill>
        <p:spPr>
          <a:xfrm>
            <a:off x="5589240" y="7185248"/>
            <a:ext cx="837261" cy="861442"/>
          </a:xfrm>
          <a:prstGeom prst="rect">
            <a:avLst/>
          </a:prstGeom>
          <a:noFill/>
        </p:spPr>
      </p:pic>
      <p:sp>
        <p:nvSpPr>
          <p:cNvPr id="1117" name="テキスト ボックス 5"/>
          <p:cNvSpPr txBox="1"/>
          <p:nvPr/>
        </p:nvSpPr>
        <p:spPr>
          <a:xfrm>
            <a:off x="3552455" y="5363844"/>
            <a:ext cx="3065457" cy="738664"/>
          </a:xfrm>
          <a:prstGeom prst="rect">
            <a:avLst/>
          </a:prstGeom>
          <a:noFill/>
          <a:ln w="28575">
            <a:noFill/>
          </a:ln>
        </p:spPr>
        <p:txBody>
          <a:bodyPr wrap="square" rtlCol="0">
            <a:spAutoFit/>
          </a:bodyPr>
          <a:lstStyle/>
          <a:p>
            <a:r>
              <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rPr>
              <a:t>最新情報</a:t>
            </a:r>
            <a:r>
              <a:rPr kumimoji="1" lang="ja-JP" altLang="en-US" sz="1400" dirty="0" smtClean="0">
                <a:latin typeface="HG丸ｺﾞｼｯｸM-PRO" panose="020F0600000000000000" pitchFamily="50" charset="-128"/>
                <a:ea typeface="HG丸ｺﾞｼｯｸM-PRO" panose="020F0600000000000000" pitchFamily="50" charset="-128"/>
              </a:rPr>
              <a:t>は</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1400" u="sng" dirty="0" smtClean="0">
                <a:solidFill>
                  <a:srgbClr val="002060"/>
                </a:solidFill>
                <a:latin typeface="HG丸ｺﾞｼｯｸM-PRO" panose="020F0600000000000000" pitchFamily="50" charset="-128"/>
                <a:ea typeface="HG丸ｺﾞｼｯｸM-PRO" panose="020F0600000000000000" pitchFamily="50" charset="-128"/>
              </a:rPr>
              <a:t>関西広域連合 就農促進サイト</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algn="r"/>
            <a:r>
              <a:rPr lang="ja-JP" altLang="en-US" sz="1400" dirty="0" smtClean="0">
                <a:latin typeface="HG丸ｺﾞｼｯｸM-PRO" panose="020F0600000000000000" pitchFamily="50" charset="-128"/>
                <a:ea typeface="HG丸ｺﾞｼｯｸM-PRO" panose="020F0600000000000000" pitchFamily="50" charset="-128"/>
              </a:rPr>
              <a:t>をご覧下さい。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118" name="テキスト ボックス 6"/>
          <p:cNvSpPr txBox="1"/>
          <p:nvPr/>
        </p:nvSpPr>
        <p:spPr>
          <a:xfrm>
            <a:off x="3933056" y="6097111"/>
            <a:ext cx="1723549"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検索ワードはこちら！</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19" name="テキスト ボックス 26"/>
          <p:cNvSpPr txBox="1"/>
          <p:nvPr/>
        </p:nvSpPr>
        <p:spPr>
          <a:xfrm>
            <a:off x="3918302" y="6764233"/>
            <a:ext cx="1877437" cy="276999"/>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ＱＲコードからアクセス</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120" name="Picture 2"/>
          <p:cNvPicPr>
            <a:picLocks noChangeAspect="1" noChangeArrowheads="1"/>
          </p:cNvPicPr>
          <p:nvPr/>
        </p:nvPicPr>
        <p:blipFill>
          <a:blip r:embed="rId2"/>
          <a:stretch>
            <a:fillRect/>
          </a:stretch>
        </p:blipFill>
        <p:spPr>
          <a:xfrm>
            <a:off x="5450754" y="6485805"/>
            <a:ext cx="419100" cy="219075"/>
          </a:xfrm>
          <a:prstGeom prst="rect">
            <a:avLst/>
          </a:prstGeom>
          <a:noFill/>
          <a:ln>
            <a:noFill/>
          </a:ln>
        </p:spPr>
      </p:pic>
      <p:sp>
        <p:nvSpPr>
          <p:cNvPr id="1121" name="正方形/長方形 29"/>
          <p:cNvSpPr/>
          <p:nvPr/>
        </p:nvSpPr>
        <p:spPr>
          <a:xfrm>
            <a:off x="4190428" y="6464472"/>
            <a:ext cx="1152128" cy="23735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テキスト ボックス 8"/>
          <p:cNvSpPr txBox="1"/>
          <p:nvPr/>
        </p:nvSpPr>
        <p:spPr>
          <a:xfrm>
            <a:off x="4231826" y="6426373"/>
            <a:ext cx="1082348"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関西　就農</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123" name="正方形/長方形 13"/>
          <p:cNvSpPr/>
          <p:nvPr/>
        </p:nvSpPr>
        <p:spPr>
          <a:xfrm>
            <a:off x="3552454" y="5363845"/>
            <a:ext cx="3042747" cy="2829516"/>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テキスト ボックス 14"/>
          <p:cNvSpPr txBox="1"/>
          <p:nvPr/>
        </p:nvSpPr>
        <p:spPr>
          <a:xfrm>
            <a:off x="5373216" y="5125591"/>
            <a:ext cx="1130438" cy="338554"/>
          </a:xfrm>
          <a:prstGeom prst="rect">
            <a:avLst/>
          </a:prstGeom>
          <a:noFill/>
        </p:spPr>
        <p:txBody>
          <a:bodyPr wrap="none" rtlCol="0">
            <a:spAutoFit/>
          </a:bodyPr>
          <a:lstStyle/>
          <a:p>
            <a:r>
              <a:rPr lang="en-US" altLang="ja-JP" sz="1600" i="1" dirty="0" smtClean="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Pick up !!</a:t>
            </a:r>
          </a:p>
        </p:txBody>
      </p:sp>
      <p:pic>
        <p:nvPicPr>
          <p:cNvPr id="1125" name="Picture 3" descr="C:\Program Files (x86)\Microsoft Office\MEDIA\OFFICE14\Bullets\BD14565_.gif"/>
          <p:cNvPicPr>
            <a:picLocks noChangeAspect="1" noChangeArrowheads="1"/>
          </p:cNvPicPr>
          <p:nvPr/>
        </p:nvPicPr>
        <p:blipFill>
          <a:blip r:embed="rId3"/>
          <a:stretch>
            <a:fillRect/>
          </a:stretch>
        </p:blipFill>
        <p:spPr>
          <a:xfrm>
            <a:off x="3789040" y="6159227"/>
            <a:ext cx="142875" cy="142875"/>
          </a:xfrm>
          <a:prstGeom prst="rect">
            <a:avLst/>
          </a:prstGeom>
          <a:noFill/>
        </p:spPr>
      </p:pic>
      <p:pic>
        <p:nvPicPr>
          <p:cNvPr id="1126" name="Picture 3" descr="C:\Program Files (x86)\Microsoft Office\MEDIA\OFFICE14\Bullets\BD14565_.gif"/>
          <p:cNvPicPr>
            <a:picLocks noChangeAspect="1" noChangeArrowheads="1"/>
          </p:cNvPicPr>
          <p:nvPr/>
        </p:nvPicPr>
        <p:blipFill>
          <a:blip r:embed="rId3"/>
          <a:stretch>
            <a:fillRect/>
          </a:stretch>
        </p:blipFill>
        <p:spPr>
          <a:xfrm>
            <a:off x="3789040" y="6816824"/>
            <a:ext cx="142875" cy="142875"/>
          </a:xfrm>
          <a:prstGeom prst="rect">
            <a:avLst/>
          </a:prstGeom>
          <a:noFill/>
        </p:spPr>
      </p:pic>
      <p:pic>
        <p:nvPicPr>
          <p:cNvPr id="1127" name="図 1"/>
          <p:cNvPicPr>
            <a:picLocks noChangeAspect="1"/>
          </p:cNvPicPr>
          <p:nvPr/>
        </p:nvPicPr>
        <p:blipFill>
          <a:blip r:embed="rId4"/>
          <a:stretch>
            <a:fillRect/>
          </a:stretch>
        </p:blipFill>
        <p:spPr>
          <a:xfrm>
            <a:off x="4268175" y="7111144"/>
            <a:ext cx="1009650" cy="1009650"/>
          </a:xfrm>
          <a:prstGeom prst="rect">
            <a:avLst/>
          </a:prstGeom>
        </p:spPr>
      </p:pic>
    </p:spTree>
    <p:extLst>
      <p:ext uri="{BB962C8B-B14F-4D97-AF65-F5344CB8AC3E}">
        <p14:creationId xmlns:p14="http://schemas.microsoft.com/office/powerpoint/2010/main" val="35421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5" name="正方形/長方形 6"/>
          <p:cNvSpPr/>
          <p:nvPr/>
        </p:nvSpPr>
        <p:spPr>
          <a:xfrm>
            <a:off x="3108941" y="55356"/>
            <a:ext cx="665765" cy="1465263"/>
          </a:xfrm>
          <a:prstGeom prst="rect">
            <a:avLst/>
          </a:prstGeom>
          <a:solidFill>
            <a:schemeClr val="bg1">
              <a:lumMod val="75000"/>
            </a:schemeClr>
          </a:solidFill>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56" name="正方形/長方形 2"/>
          <p:cNvSpPr/>
          <p:nvPr/>
        </p:nvSpPr>
        <p:spPr>
          <a:xfrm>
            <a:off x="44624" y="55356"/>
            <a:ext cx="3397198" cy="1465263"/>
          </a:xfrm>
          <a:prstGeom prst="round2SameRect">
            <a:avLst/>
          </a:prstGeom>
          <a:solidFill>
            <a:schemeClr val="accent1"/>
          </a:solidFill>
          <a:ln>
            <a:solidFill>
              <a:srgbClr val="385D8A"/>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spcAft>
                <a:spcPts val="0"/>
              </a:spcAft>
            </a:pPr>
            <a:r>
              <a:rPr lang="ja-JP" sz="5400" dirty="0">
                <a:solidFill>
                  <a:srgbClr val="FFFFFF"/>
                </a:solidFill>
                <a:effectLst/>
                <a:latin typeface="ＭＳ Ｐゴシック"/>
                <a:ea typeface="ＤＨＰ特太ゴシック体"/>
                <a:cs typeface="Times New Roman"/>
              </a:rPr>
              <a:t>和歌山県</a:t>
            </a:r>
            <a:endParaRPr lang="ja-JP" sz="5400" dirty="0">
              <a:effectLst/>
              <a:latin typeface="ＭＳ Ｐゴシック"/>
              <a:cs typeface="ＭＳ Ｐゴシック"/>
            </a:endParaRPr>
          </a:p>
        </p:txBody>
      </p:sp>
      <p:sp>
        <p:nvSpPr>
          <p:cNvPr id="1257" name="正方形/長方形 1"/>
          <p:cNvSpPr/>
          <p:nvPr/>
        </p:nvSpPr>
        <p:spPr>
          <a:xfrm>
            <a:off x="3443563" y="55356"/>
            <a:ext cx="3369813" cy="1465263"/>
          </a:xfrm>
          <a:prstGeom prst="round2SameRect">
            <a:avLst/>
          </a:prstGeom>
          <a:solidFill>
            <a:schemeClr val="tx2">
              <a:lumMod val="40000"/>
              <a:lumOff val="60000"/>
            </a:schemeClr>
          </a:solidFill>
          <a:ln>
            <a:solidFill>
              <a:srgbClr val="385D8A"/>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spcAft>
                <a:spcPts val="0"/>
              </a:spcAft>
            </a:pPr>
            <a:r>
              <a:rPr lang="ja-JP" sz="1400" dirty="0">
                <a:solidFill>
                  <a:srgbClr val="000000"/>
                </a:solidFill>
                <a:effectLst/>
                <a:latin typeface="ＭＳ Ｐゴシック"/>
                <a:ea typeface="HGP創英ﾌﾟﾚｾﾞﾝｽEB"/>
                <a:cs typeface="Times New Roman"/>
              </a:rPr>
              <a:t>和歌山県農林水産部</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HGP創英ﾌﾟﾚｾﾞﾝｽEB"/>
                <a:cs typeface="Times New Roman"/>
              </a:rPr>
              <a:t>農業生産局経営支援課</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HGP創英ﾌﾟﾚｾﾞﾝｽEB"/>
                <a:cs typeface="Times New Roman"/>
              </a:rPr>
              <a:t>〒</a:t>
            </a:r>
            <a:r>
              <a:rPr lang="ja-JP" sz="1400" dirty="0" smtClean="0">
                <a:solidFill>
                  <a:srgbClr val="000000"/>
                </a:solidFill>
                <a:effectLst/>
                <a:latin typeface="ＭＳ Ｐゴシック"/>
                <a:ea typeface="HGP創英ﾌﾟﾚｾﾞﾝｽEB"/>
                <a:cs typeface="Times New Roman"/>
              </a:rPr>
              <a:t>６４０－８</a:t>
            </a:r>
            <a:r>
              <a:rPr lang="ja-JP" altLang="en-US" sz="1400" dirty="0" smtClean="0">
                <a:solidFill>
                  <a:srgbClr val="000000"/>
                </a:solidFill>
                <a:effectLst/>
                <a:latin typeface="ＭＳ Ｐゴシック"/>
                <a:ea typeface="HGP創英ﾌﾟﾚｾﾞﾝｽEB"/>
                <a:cs typeface="Times New Roman"/>
              </a:rPr>
              <a:t>５</a:t>
            </a:r>
            <a:r>
              <a:rPr lang="ja-JP" sz="1400" dirty="0" smtClean="0">
                <a:solidFill>
                  <a:srgbClr val="000000"/>
                </a:solidFill>
                <a:effectLst/>
                <a:latin typeface="ＭＳ Ｐゴシック"/>
                <a:ea typeface="HGP創英ﾌﾟﾚｾﾞﾝｽEB"/>
                <a:cs typeface="Times New Roman"/>
              </a:rPr>
              <a:t>８</a:t>
            </a:r>
            <a:r>
              <a:rPr lang="ja-JP" altLang="en-US" sz="1400" dirty="0" smtClean="0">
                <a:solidFill>
                  <a:srgbClr val="000000"/>
                </a:solidFill>
                <a:effectLst/>
                <a:latin typeface="ＭＳ Ｐゴシック"/>
                <a:ea typeface="HGP創英ﾌﾟﾚｾﾞﾝｽEB"/>
                <a:cs typeface="Times New Roman"/>
              </a:rPr>
              <a:t>５</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HGP創英ﾌﾟﾚｾﾞﾝｽEB"/>
                <a:cs typeface="Times New Roman"/>
              </a:rPr>
              <a:t>和歌山県和歌山市小松原通１－１</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ＭＳ 明朝"/>
                <a:cs typeface="ＭＳ 明朝"/>
              </a:rPr>
              <a:t>☎</a:t>
            </a:r>
            <a:r>
              <a:rPr lang="en-US" sz="1400" dirty="0" smtClean="0">
                <a:solidFill>
                  <a:srgbClr val="000000"/>
                </a:solidFill>
                <a:effectLst/>
                <a:latin typeface="HGP創英ﾌﾟﾚｾﾞﾝｽEB"/>
                <a:cs typeface="Times New Roman"/>
              </a:rPr>
              <a:t>073-432-4111</a:t>
            </a:r>
            <a:r>
              <a:rPr lang="ja-JP" sz="1400" dirty="0" smtClean="0">
                <a:solidFill>
                  <a:srgbClr val="000000"/>
                </a:solidFill>
                <a:effectLst/>
                <a:latin typeface="ＭＳ Ｐゴシック"/>
                <a:ea typeface="HGP創英ﾌﾟﾚｾﾞﾝｽEB"/>
                <a:cs typeface="Times New Roman"/>
              </a:rPr>
              <a:t>（</a:t>
            </a:r>
            <a:r>
              <a:rPr lang="ja-JP" altLang="en-US" sz="1400" dirty="0" smtClean="0">
                <a:solidFill>
                  <a:srgbClr val="000000"/>
                </a:solidFill>
                <a:effectLst/>
                <a:latin typeface="ＭＳ Ｐゴシック"/>
                <a:ea typeface="HGP創英ﾌﾟﾚｾﾞﾝｽEB"/>
                <a:cs typeface="Times New Roman"/>
              </a:rPr>
              <a:t>代表</a:t>
            </a:r>
            <a:r>
              <a:rPr lang="ja-JP" sz="1400" dirty="0" smtClean="0">
                <a:solidFill>
                  <a:srgbClr val="000000"/>
                </a:solidFill>
                <a:effectLst/>
                <a:latin typeface="ＭＳ Ｐゴシック"/>
                <a:ea typeface="HGP創英ﾌﾟﾚｾﾞﾝｽEB"/>
                <a:cs typeface="Times New Roman"/>
              </a:rPr>
              <a:t>）</a:t>
            </a:r>
            <a:endParaRPr lang="ja-JP" sz="1400" dirty="0">
              <a:effectLst/>
              <a:latin typeface="ＭＳ Ｐゴシック"/>
              <a:cs typeface="ＭＳ Ｐゴシック"/>
            </a:endParaRPr>
          </a:p>
        </p:txBody>
      </p:sp>
      <p:sp>
        <p:nvSpPr>
          <p:cNvPr id="1258" name="正方形/長方形 9"/>
          <p:cNvSpPr/>
          <p:nvPr/>
        </p:nvSpPr>
        <p:spPr>
          <a:xfrm>
            <a:off x="44624" y="1520618"/>
            <a:ext cx="6768752" cy="2280254"/>
          </a:xfrm>
          <a:prstGeom prst="rect">
            <a:avLst/>
          </a:prstGeom>
          <a:ln>
            <a:solidFill>
              <a:srgbClr val="385D8A"/>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indent="152400">
              <a:spcAft>
                <a:spcPts val="0"/>
              </a:spcAft>
            </a:pPr>
            <a:r>
              <a:rPr lang="ja-JP" sz="1400" dirty="0">
                <a:solidFill>
                  <a:srgbClr val="002060"/>
                </a:solidFill>
                <a:effectLst/>
                <a:latin typeface="ＭＳ Ｐゴシック"/>
                <a:ea typeface="HG丸ｺﾞｼｯｸM-PRO"/>
                <a:cs typeface="Times New Roman"/>
              </a:rPr>
              <a:t>和歌山県は、温暖な気候と豊かな自然に恵まれ、果樹を中心に野菜、花</a:t>
            </a:r>
            <a:r>
              <a:rPr lang="ja-JP" sz="1400" dirty="0" err="1">
                <a:solidFill>
                  <a:srgbClr val="002060"/>
                </a:solidFill>
                <a:effectLst/>
                <a:latin typeface="ＭＳ Ｐゴシック"/>
                <a:ea typeface="HG丸ｺﾞｼｯｸM-PRO"/>
                <a:cs typeface="Times New Roman"/>
              </a:rPr>
              <a:t>き等</a:t>
            </a:r>
            <a:r>
              <a:rPr lang="ja-JP" sz="1400" dirty="0">
                <a:solidFill>
                  <a:srgbClr val="002060"/>
                </a:solidFill>
                <a:effectLst/>
                <a:latin typeface="ＭＳ Ｐゴシック"/>
                <a:ea typeface="HG丸ｺﾞｼｯｸM-PRO"/>
                <a:cs typeface="Times New Roman"/>
              </a:rPr>
              <a:t>多くの農産物を生産する農業県です。近年は、自然に囲まれた環境で仕事ができる農業に魅力を感じ、実際に自分でやってみたいという方</a:t>
            </a:r>
            <a:r>
              <a:rPr lang="ja-JP" sz="1400" dirty="0" smtClean="0">
                <a:solidFill>
                  <a:srgbClr val="002060"/>
                </a:solidFill>
                <a:effectLst/>
                <a:latin typeface="ＭＳ Ｐゴシック"/>
                <a:ea typeface="HG丸ｺﾞｼｯｸM-PRO"/>
                <a:cs typeface="Times New Roman"/>
              </a:rPr>
              <a:t>が幅広い</a:t>
            </a:r>
            <a:r>
              <a:rPr lang="ja-JP" sz="1400" dirty="0">
                <a:solidFill>
                  <a:srgbClr val="002060"/>
                </a:solidFill>
                <a:effectLst/>
                <a:latin typeface="ＭＳ Ｐゴシック"/>
                <a:ea typeface="HG丸ｺﾞｼｯｸM-PRO"/>
                <a:cs typeface="Times New Roman"/>
              </a:rPr>
              <a:t>世代</a:t>
            </a:r>
            <a:r>
              <a:rPr lang="ja-JP" sz="1400" dirty="0" smtClean="0">
                <a:solidFill>
                  <a:srgbClr val="002060"/>
                </a:solidFill>
                <a:effectLst/>
                <a:latin typeface="ＭＳ Ｐゴシック"/>
                <a:ea typeface="HG丸ｺﾞｼｯｸM-PRO"/>
                <a:cs typeface="Times New Roman"/>
              </a:rPr>
              <a:t>で</a:t>
            </a:r>
            <a:r>
              <a:rPr lang="ja-JP" altLang="en-US" sz="1400" dirty="0" smtClean="0">
                <a:solidFill>
                  <a:srgbClr val="002060"/>
                </a:solidFill>
                <a:effectLst/>
                <a:latin typeface="ＭＳ Ｐゴシック"/>
                <a:ea typeface="HG丸ｺﾞｼｯｸM-PRO"/>
                <a:cs typeface="Times New Roman"/>
              </a:rPr>
              <a:t>増えています。</a:t>
            </a:r>
            <a:endParaRPr lang="ja-JP" sz="1400" dirty="0">
              <a:solidFill>
                <a:srgbClr val="002060"/>
              </a:solidFill>
              <a:effectLst/>
              <a:latin typeface="ＭＳ Ｐゴシック"/>
              <a:cs typeface="ＭＳ Ｐゴシック"/>
            </a:endParaRPr>
          </a:p>
          <a:p>
            <a:pPr>
              <a:spcAft>
                <a:spcPts val="0"/>
              </a:spcAft>
            </a:pPr>
            <a:endParaRPr lang="ja-JP" sz="1400" dirty="0">
              <a:solidFill>
                <a:srgbClr val="002060"/>
              </a:solidFill>
              <a:effectLst/>
              <a:latin typeface="ＭＳ Ｐゴシック"/>
              <a:cs typeface="ＭＳ Ｐゴシック"/>
            </a:endParaRPr>
          </a:p>
          <a:p>
            <a:pPr>
              <a:spcAft>
                <a:spcPts val="0"/>
              </a:spcAft>
            </a:pPr>
            <a:r>
              <a:rPr lang="ja-JP" sz="1400" dirty="0">
                <a:solidFill>
                  <a:srgbClr val="002060"/>
                </a:solidFill>
                <a:effectLst/>
                <a:latin typeface="ＭＳ Ｐゴシック"/>
                <a:ea typeface="HG丸ｺﾞｼｯｸM-PRO"/>
                <a:cs typeface="Times New Roman"/>
              </a:rPr>
              <a:t>　</a:t>
            </a:r>
            <a:r>
              <a:rPr lang="ja-JP" altLang="en-US" sz="1400" dirty="0" smtClean="0">
                <a:solidFill>
                  <a:srgbClr val="002060"/>
                </a:solidFill>
                <a:effectLst/>
                <a:latin typeface="ＭＳ Ｐゴシック"/>
                <a:ea typeface="HG丸ｺﾞｼｯｸM-PRO"/>
                <a:cs typeface="Times New Roman"/>
              </a:rPr>
              <a:t>　　　　　　　　　　　</a:t>
            </a:r>
            <a:r>
              <a:rPr lang="ja-JP" sz="1400" dirty="0" smtClean="0">
                <a:solidFill>
                  <a:srgbClr val="002060"/>
                </a:solidFill>
                <a:effectLst/>
                <a:latin typeface="ＭＳ Ｐゴシック"/>
                <a:ea typeface="HG丸ｺﾞｼｯｸM-PRO"/>
                <a:cs typeface="Times New Roman"/>
              </a:rPr>
              <a:t>和歌山県</a:t>
            </a:r>
            <a:r>
              <a:rPr lang="ja-JP" sz="1400" dirty="0">
                <a:solidFill>
                  <a:srgbClr val="002060"/>
                </a:solidFill>
                <a:effectLst/>
                <a:latin typeface="ＭＳ Ｐゴシック"/>
                <a:ea typeface="HG丸ｺﾞｼｯｸM-PRO"/>
                <a:cs typeface="Times New Roman"/>
              </a:rPr>
              <a:t>では、農業をやりたいという様々な要望にお応</a:t>
            </a:r>
            <a:endParaRPr lang="ja-JP" sz="1400" dirty="0">
              <a:solidFill>
                <a:srgbClr val="002060"/>
              </a:solidFill>
              <a:effectLst/>
              <a:latin typeface="ＭＳ Ｐゴシック"/>
              <a:cs typeface="ＭＳ Ｐゴシック"/>
            </a:endParaRPr>
          </a:p>
          <a:p>
            <a:pPr>
              <a:spcAft>
                <a:spcPts val="0"/>
              </a:spcAft>
            </a:pPr>
            <a:r>
              <a:rPr lang="ja-JP" altLang="en-US" sz="1400" dirty="0" smtClean="0">
                <a:solidFill>
                  <a:srgbClr val="002060"/>
                </a:solidFill>
                <a:effectLst/>
                <a:latin typeface="ＭＳ Ｐゴシック"/>
                <a:ea typeface="HG丸ｺﾞｼｯｸM-PRO"/>
                <a:cs typeface="Times New Roman"/>
              </a:rPr>
              <a:t>　　　　　　　　　　　</a:t>
            </a:r>
            <a:r>
              <a:rPr lang="ja-JP" sz="1400" dirty="0" err="1" smtClean="0">
                <a:solidFill>
                  <a:srgbClr val="002060"/>
                </a:solidFill>
                <a:effectLst/>
                <a:latin typeface="ＭＳ Ｐゴシック"/>
                <a:ea typeface="HG丸ｺﾞｼｯｸM-PRO"/>
                <a:cs typeface="Times New Roman"/>
              </a:rPr>
              <a:t>え</a:t>
            </a:r>
            <a:r>
              <a:rPr lang="ja-JP" sz="1400" dirty="0">
                <a:solidFill>
                  <a:srgbClr val="002060"/>
                </a:solidFill>
                <a:effectLst/>
                <a:latin typeface="ＭＳ Ｐゴシック"/>
                <a:ea typeface="HG丸ｺﾞｼｯｸM-PRO"/>
                <a:cs typeface="Times New Roman"/>
              </a:rPr>
              <a:t>して、農業を始めるきっかけとしての就農相談や農作物</a:t>
            </a:r>
            <a:endParaRPr lang="ja-JP" sz="1400" dirty="0">
              <a:solidFill>
                <a:srgbClr val="002060"/>
              </a:solidFill>
              <a:effectLst/>
              <a:latin typeface="ＭＳ Ｐゴシック"/>
              <a:cs typeface="ＭＳ Ｐゴシック"/>
            </a:endParaRPr>
          </a:p>
          <a:p>
            <a:pPr>
              <a:spcAft>
                <a:spcPts val="0"/>
              </a:spcAft>
            </a:pPr>
            <a:r>
              <a:rPr lang="ja-JP" altLang="en-US" sz="1400" dirty="0" smtClean="0">
                <a:solidFill>
                  <a:srgbClr val="002060"/>
                </a:solidFill>
                <a:effectLst/>
                <a:latin typeface="ＭＳ Ｐゴシック"/>
                <a:ea typeface="HG丸ｺﾞｼｯｸM-PRO"/>
                <a:cs typeface="Times New Roman"/>
              </a:rPr>
              <a:t>　　　　　　　　　　　</a:t>
            </a:r>
            <a:r>
              <a:rPr lang="ja-JP" sz="1400" dirty="0" smtClean="0">
                <a:solidFill>
                  <a:srgbClr val="002060"/>
                </a:solidFill>
                <a:effectLst/>
                <a:latin typeface="ＭＳ Ｐゴシック"/>
                <a:ea typeface="HG丸ｺﾞｼｯｸM-PRO"/>
                <a:cs typeface="Times New Roman"/>
              </a:rPr>
              <a:t>の</a:t>
            </a:r>
            <a:r>
              <a:rPr lang="ja-JP" sz="1400" dirty="0">
                <a:solidFill>
                  <a:srgbClr val="002060"/>
                </a:solidFill>
                <a:effectLst/>
                <a:latin typeface="ＭＳ Ｐゴシック"/>
                <a:ea typeface="HG丸ｺﾞｼｯｸM-PRO"/>
                <a:cs typeface="Times New Roman"/>
              </a:rPr>
              <a:t>生産技術を身につける就農研修、就農支援事業の実施等</a:t>
            </a:r>
            <a:endParaRPr lang="ja-JP" sz="1400" dirty="0">
              <a:solidFill>
                <a:srgbClr val="002060"/>
              </a:solidFill>
              <a:effectLst/>
              <a:latin typeface="ＭＳ Ｐゴシック"/>
              <a:cs typeface="ＭＳ Ｐゴシック"/>
            </a:endParaRPr>
          </a:p>
          <a:p>
            <a:pPr>
              <a:spcAft>
                <a:spcPts val="0"/>
              </a:spcAft>
            </a:pPr>
            <a:r>
              <a:rPr lang="ja-JP" altLang="en-US" sz="1400" dirty="0" smtClean="0">
                <a:solidFill>
                  <a:srgbClr val="002060"/>
                </a:solidFill>
                <a:effectLst/>
                <a:latin typeface="ＭＳ Ｐゴシック"/>
                <a:ea typeface="HG丸ｺﾞｼｯｸM-PRO"/>
                <a:cs typeface="Times New Roman"/>
              </a:rPr>
              <a:t>　　　　　　　　　　　</a:t>
            </a:r>
            <a:r>
              <a:rPr lang="ja-JP" sz="1400" dirty="0" smtClean="0">
                <a:solidFill>
                  <a:srgbClr val="002060"/>
                </a:solidFill>
                <a:effectLst/>
                <a:latin typeface="ＭＳ Ｐゴシック"/>
                <a:ea typeface="HG丸ｺﾞｼｯｸM-PRO"/>
                <a:cs typeface="Times New Roman"/>
              </a:rPr>
              <a:t>就農</a:t>
            </a:r>
            <a:r>
              <a:rPr lang="ja-JP" sz="1400" dirty="0">
                <a:solidFill>
                  <a:srgbClr val="002060"/>
                </a:solidFill>
                <a:effectLst/>
                <a:latin typeface="ＭＳ Ｐゴシック"/>
                <a:ea typeface="HG丸ｺﾞｼｯｸM-PRO"/>
                <a:cs typeface="Times New Roman"/>
              </a:rPr>
              <a:t>前後のサポートを行っています。</a:t>
            </a:r>
            <a:endParaRPr lang="ja-JP" sz="1400" dirty="0">
              <a:solidFill>
                <a:srgbClr val="002060"/>
              </a:solidFill>
              <a:effectLst/>
              <a:latin typeface="ＭＳ Ｐゴシック"/>
              <a:cs typeface="ＭＳ Ｐゴシック"/>
            </a:endParaRPr>
          </a:p>
        </p:txBody>
      </p:sp>
      <p:sp>
        <p:nvSpPr>
          <p:cNvPr id="1259" name="正方形/長方形 10"/>
          <p:cNvSpPr/>
          <p:nvPr/>
        </p:nvSpPr>
        <p:spPr>
          <a:xfrm>
            <a:off x="44624" y="3800872"/>
            <a:ext cx="6768752" cy="3816424"/>
          </a:xfrm>
          <a:prstGeom prst="rect">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a:solidFill>
                  <a:srgbClr val="002060"/>
                </a:solidFill>
                <a:effectLst/>
                <a:latin typeface="ＭＳ ゴシック" panose="020B0609070205080204" pitchFamily="49" charset="-128"/>
                <a:ea typeface="ＭＳ ゴシック" panose="020B0609070205080204" pitchFamily="49" charset="-128"/>
                <a:cs typeface="Times New Roman"/>
              </a:rPr>
              <a:t>◆和歌山県の</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農業</a:t>
            </a:r>
            <a:endParaRPr lang="en-US" alt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ja-JP" sz="14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p>
            <a:pPr indent="152400"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和歌山県の農業産出額の構成は全国・近畿とは大きく</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異な</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ってお</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り</a:t>
            </a: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、果実の構成比が</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６</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７</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と半分以上を占めています。果樹（みかん、うめ、かき、もも）、野菜（えんどう、ししとう）、花き（スターチス）などが基幹品目で、全国でも有数の産地を形成しています</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。新規就農者</a:t>
            </a: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の場合は、ハウスを使って、イチゴやトマトに取り組む事例も増えています</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indent="152400" algn="l">
              <a:spcAft>
                <a:spcPts val="0"/>
              </a:spcAft>
            </a:pPr>
            <a:endPar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indent="152400"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和歌山県は変化に富む地形と気候</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の中で、それぞれの地域に適した農</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作物が生産されています。そのため、</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どの地域で就農するかで作る作物が</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制限され、逆に何を作るかで就農地</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が概ね決まります。情報収集したり、</a:t>
            </a:r>
          </a:p>
          <a:p>
            <a:pPr algn="l">
              <a:spcAft>
                <a:spcPts val="0"/>
              </a:spcAft>
            </a:pP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就農相談に訪れたりしながら、どの</a:t>
            </a:r>
          </a:p>
          <a:p>
            <a:pPr algn="l">
              <a:spcAft>
                <a:spcPts val="0"/>
              </a:spcAft>
            </a:pPr>
            <a:r>
              <a:rPr lang="ja-JP" sz="1400" kern="100" dirty="0" err="1">
                <a:solidFill>
                  <a:srgbClr val="002060"/>
                </a:solidFill>
                <a:effectLst/>
                <a:latin typeface="HG丸ｺﾞｼｯｸM-PRO" panose="020F0600000000000000" pitchFamily="50" charset="-128"/>
                <a:ea typeface="HG丸ｺﾞｼｯｸM-PRO" panose="020F0600000000000000" pitchFamily="50" charset="-128"/>
                <a:cs typeface="Times New Roman"/>
              </a:rPr>
              <a:t>ような</a:t>
            </a: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農業を目指すのかを考え、自</a:t>
            </a:r>
          </a:p>
          <a:p>
            <a:pPr algn="l">
              <a:spcAft>
                <a:spcPts val="0"/>
              </a:spcAft>
            </a:pPr>
            <a:r>
              <a:rPr lang="ja-JP" sz="1400" kern="100" dirty="0" err="1">
                <a:solidFill>
                  <a:srgbClr val="002060"/>
                </a:solidFill>
                <a:effectLst/>
                <a:latin typeface="HG丸ｺﾞｼｯｸM-PRO" panose="020F0600000000000000" pitchFamily="50" charset="-128"/>
                <a:ea typeface="HG丸ｺﾞｼｯｸM-PRO" panose="020F0600000000000000" pitchFamily="50" charset="-128"/>
                <a:cs typeface="Times New Roman"/>
              </a:rPr>
              <a:t>らの</a:t>
            </a:r>
            <a:r>
              <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農業ビジョンを描いて下さい。</a:t>
            </a:r>
          </a:p>
        </p:txBody>
      </p:sp>
      <p:sp>
        <p:nvSpPr>
          <p:cNvPr id="1260" name="片側の 2 つの角を丸めた四角形 11"/>
          <p:cNvSpPr/>
          <p:nvPr/>
        </p:nvSpPr>
        <p:spPr>
          <a:xfrm>
            <a:off x="44624" y="7617296"/>
            <a:ext cx="6768751" cy="2088232"/>
          </a:xfrm>
          <a:prstGeom prst="round2SameRect">
            <a:avLst>
              <a:gd name="adj1" fmla="val 0"/>
              <a:gd name="adj2" fmla="val 14354"/>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a:solidFill>
                  <a:srgbClr val="002060"/>
                </a:solidFill>
                <a:latin typeface="ＭＳ ゴシック" panose="020B0609070205080204" pitchFamily="49" charset="-128"/>
                <a:ea typeface="ＭＳ ゴシック" panose="020B0609070205080204" pitchFamily="49" charset="-128"/>
              </a:rPr>
              <a:t>◆先輩就農者の</a:t>
            </a:r>
            <a:r>
              <a:rPr lang="ja-JP" altLang="ja-JP" dirty="0" smtClean="0">
                <a:solidFill>
                  <a:srgbClr val="002060"/>
                </a:solidFill>
                <a:latin typeface="ＭＳ ゴシック" panose="020B0609070205080204" pitchFamily="49" charset="-128"/>
                <a:ea typeface="ＭＳ ゴシック" panose="020B0609070205080204" pitchFamily="49" charset="-128"/>
              </a:rPr>
              <a:t>状況</a:t>
            </a:r>
            <a:endParaRPr lang="en-US" altLang="ja-JP" dirty="0" smtClean="0">
              <a:solidFill>
                <a:srgbClr val="002060"/>
              </a:solidFill>
              <a:latin typeface="ＭＳ ゴシック" panose="020B0609070205080204" pitchFamily="49" charset="-128"/>
              <a:ea typeface="ＭＳ ゴシック" panose="020B0609070205080204" pitchFamily="49" charset="-128"/>
            </a:endParaRPr>
          </a:p>
          <a:p>
            <a:endParaRPr lang="ja-JP"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①就農者数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令和</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３</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年度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１６１</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名</a:t>
            </a:r>
            <a:r>
              <a:rPr lang="ja-JP" altLang="ja-JP" sz="1400" dirty="0">
                <a:solidFill>
                  <a:srgbClr val="002060"/>
                </a:solidFill>
                <a:latin typeface="HG丸ｺﾞｼｯｸM-PRO" panose="020F0600000000000000" pitchFamily="50" charset="-128"/>
                <a:ea typeface="HG丸ｺﾞｼｯｸM-PRO" panose="020F0600000000000000" pitchFamily="50" charset="-128"/>
              </a:rPr>
              <a:t>（うち新規参入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９</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２</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名</a:t>
            </a:r>
            <a:r>
              <a:rPr lang="ja-JP" altLang="ja-JP" sz="1400" dirty="0">
                <a:solidFill>
                  <a:srgbClr val="002060"/>
                </a:solidFill>
                <a:latin typeface="HG丸ｺﾞｼｯｸM-PRO" panose="020F0600000000000000" pitchFamily="50" charset="-128"/>
                <a:ea typeface="HG丸ｺﾞｼｯｸM-PRO" panose="020F0600000000000000" pitchFamily="50" charset="-128"/>
              </a:rPr>
              <a:t>）</a:t>
            </a: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②品　　目　</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野菜及び</a:t>
            </a:r>
            <a:r>
              <a:rPr lang="ja-JP" altLang="ja-JP" sz="1400" dirty="0">
                <a:solidFill>
                  <a:srgbClr val="002060"/>
                </a:solidFill>
                <a:latin typeface="HG丸ｺﾞｼｯｸM-PRO" panose="020F0600000000000000" pitchFamily="50" charset="-128"/>
                <a:ea typeface="HG丸ｺﾞｼｯｸM-PRO" panose="020F0600000000000000" pitchFamily="50" charset="-128"/>
              </a:rPr>
              <a:t>果樹栽培が多いのが特徴です。</a:t>
            </a: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③地域活動　新規就農者グループに参加したり、集落の</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祭りや</a:t>
            </a:r>
            <a:r>
              <a:rPr lang="ja-JP" altLang="ja-JP" sz="1400" dirty="0">
                <a:solidFill>
                  <a:srgbClr val="002060"/>
                </a:solidFill>
                <a:latin typeface="HG丸ｺﾞｼｯｸM-PRO" panose="020F0600000000000000" pitchFamily="50" charset="-128"/>
                <a:ea typeface="HG丸ｺﾞｼｯｸM-PRO" panose="020F0600000000000000" pitchFamily="50" charset="-128"/>
              </a:rPr>
              <a:t>自治会活動の</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担</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い</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手</a:t>
            </a:r>
            <a:r>
              <a:rPr lang="ja-JP" altLang="ja-JP" sz="1400" dirty="0">
                <a:solidFill>
                  <a:srgbClr val="002060"/>
                </a:solidFill>
                <a:latin typeface="HG丸ｺﾞｼｯｸM-PRO" panose="020F0600000000000000" pitchFamily="50" charset="-128"/>
                <a:ea typeface="HG丸ｺﾞｼｯｸM-PRO" panose="020F0600000000000000" pitchFamily="50" charset="-128"/>
              </a:rPr>
              <a:t>として活動したり、</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自らの</a:t>
            </a:r>
            <a:r>
              <a:rPr lang="ja-JP" altLang="ja-JP" sz="1400" dirty="0">
                <a:solidFill>
                  <a:srgbClr val="002060"/>
                </a:solidFill>
                <a:latin typeface="HG丸ｺﾞｼｯｸM-PRO" panose="020F0600000000000000" pitchFamily="50" charset="-128"/>
                <a:ea typeface="HG丸ｺﾞｼｯｸM-PRO" panose="020F0600000000000000" pitchFamily="50" charset="-128"/>
              </a:rPr>
              <a:t>経験を生かして活躍されています。</a:t>
            </a: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④農地取得　地域の農業者やＪＡからの紹介による農地の</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貸借</a:t>
            </a:r>
            <a:r>
              <a:rPr lang="ja-JP" altLang="ja-JP" sz="1400" dirty="0">
                <a:solidFill>
                  <a:srgbClr val="002060"/>
                </a:solidFill>
                <a:latin typeface="HG丸ｺﾞｼｯｸM-PRO" panose="020F0600000000000000" pitchFamily="50" charset="-128"/>
                <a:ea typeface="HG丸ｺﾞｼｯｸM-PRO" panose="020F0600000000000000" pitchFamily="50" charset="-128"/>
              </a:rPr>
              <a:t>が多いのが</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実態</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で</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す</a:t>
            </a:r>
            <a:r>
              <a:rPr lang="ja-JP" altLang="ja-JP" sz="1400" dirty="0">
                <a:solidFill>
                  <a:srgbClr val="002060"/>
                </a:solidFill>
                <a:latin typeface="HG丸ｺﾞｼｯｸM-PRO" panose="020F0600000000000000" pitchFamily="50" charset="-128"/>
                <a:ea typeface="HG丸ｺﾞｼｯｸM-PRO" panose="020F0600000000000000" pitchFamily="50" charset="-128"/>
              </a:rPr>
              <a:t>。農地中間管理機構</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や</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各地域の</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農業</a:t>
            </a:r>
            <a:r>
              <a:rPr lang="ja-JP" altLang="ja-JP" sz="1400" dirty="0">
                <a:solidFill>
                  <a:srgbClr val="002060"/>
                </a:solidFill>
                <a:latin typeface="HG丸ｺﾞｼｯｸM-PRO" panose="020F0600000000000000" pitchFamily="50" charset="-128"/>
                <a:ea typeface="HG丸ｺﾞｼｯｸM-PRO" panose="020F0600000000000000" pitchFamily="50" charset="-128"/>
              </a:rPr>
              <a:t>委員会でも相談を</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受け付けて</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います。</a:t>
            </a:r>
            <a:endParaRPr lang="ja-JP" altLang="ja-JP" sz="1400" dirty="0">
              <a:solidFill>
                <a:srgbClr val="002060"/>
              </a:solidFill>
              <a:latin typeface="HG丸ｺﾞｼｯｸM-PRO" panose="020F0600000000000000" pitchFamily="50" charset="-128"/>
              <a:ea typeface="HG丸ｺﾞｼｯｸM-PRO" panose="020F0600000000000000" pitchFamily="50" charset="-128"/>
            </a:endParaRPr>
          </a:p>
          <a:p>
            <a:pPr algn="l">
              <a:spcAft>
                <a:spcPts val="0"/>
              </a:spcAft>
            </a:pPr>
            <a:endParaRPr lang="ja-JP"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pic>
        <p:nvPicPr>
          <p:cNvPr id="1261" name="図 12"/>
          <p:cNvPicPr>
            <a:picLocks noChangeAspect="1"/>
          </p:cNvPicPr>
          <p:nvPr/>
        </p:nvPicPr>
        <p:blipFill>
          <a:blip r:embed="rId1"/>
          <a:stretch>
            <a:fillRect/>
          </a:stretch>
        </p:blipFill>
        <p:spPr>
          <a:xfrm>
            <a:off x="239868" y="2504728"/>
            <a:ext cx="1604956" cy="1131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62" name="スライド番号プレースホルダー 1"/>
          <p:cNvSpPr>
            <a:spLocks noGrp="1"/>
          </p:cNvSpPr>
          <p:nvPr>
            <p:ph type="sldNum" sz="quarter" idx="12"/>
          </p:nvPr>
        </p:nvSpPr>
        <p:spPr>
          <a:xfrm>
            <a:off x="1988840" y="9561512"/>
            <a:ext cx="1600200" cy="527402"/>
          </a:xfrm>
        </p:spPr>
        <p:txBody>
          <a:bodyPr/>
          <a:lstStyle/>
          <a:p>
            <a:r>
              <a:rPr kumimoji="1" lang="ja-JP" altLang="en-US" dirty="0" smtClean="0">
                <a:solidFill>
                  <a:srgbClr val="002060"/>
                </a:solidFill>
              </a:rPr>
              <a:t>９</a:t>
            </a:r>
            <a:endParaRPr kumimoji="1" lang="ja-JP" altLang="en-US" dirty="0">
              <a:solidFill>
                <a:srgbClr val="002060"/>
              </a:solidFill>
            </a:endParaRPr>
          </a:p>
        </p:txBody>
      </p:sp>
      <p:sp>
        <p:nvSpPr>
          <p:cNvPr id="1263" name="テキスト ボックス 2"/>
          <p:cNvSpPr txBox="1"/>
          <p:nvPr/>
        </p:nvSpPr>
        <p:spPr>
          <a:xfrm>
            <a:off x="3740157" y="5198543"/>
            <a:ext cx="2646878" cy="276999"/>
          </a:xfrm>
          <a:prstGeom prst="rect">
            <a:avLst/>
          </a:prstGeom>
          <a:noFill/>
        </p:spPr>
        <p:txBody>
          <a:bodyPr wrap="none" rtlCol="0">
            <a:spAutoFit/>
          </a:bodyPr>
          <a:lstStyle/>
          <a:p>
            <a:r>
              <a:rPr lang="ja-JP" altLang="en-US" sz="1200" dirty="0" smtClean="0">
                <a:latin typeface="ＭＳ ゴシック" panose="020B0609070205080204" pitchFamily="49" charset="-128"/>
                <a:ea typeface="ＭＳ ゴシック" panose="020B0609070205080204" pitchFamily="49" charset="-128"/>
              </a:rPr>
              <a:t>令和２</a:t>
            </a:r>
            <a:r>
              <a:rPr kumimoji="1" lang="ja-JP" altLang="en-US" sz="1200" dirty="0" smtClean="0">
                <a:latin typeface="ＭＳ ゴシック" panose="020B0609070205080204" pitchFamily="49" charset="-128"/>
                <a:ea typeface="ＭＳ ゴシック" panose="020B0609070205080204" pitchFamily="49" charset="-128"/>
              </a:rPr>
              <a:t>年 農業産出額（</a:t>
            </a:r>
            <a:r>
              <a:rPr kumimoji="1" lang="en-US" altLang="ja-JP" sz="1200" dirty="0" smtClean="0">
                <a:latin typeface="ＭＳ ゴシック" panose="020B0609070205080204" pitchFamily="49" charset="-128"/>
                <a:ea typeface="ＭＳ ゴシック" panose="020B0609070205080204" pitchFamily="49" charset="-128"/>
              </a:rPr>
              <a:t>1,104</a:t>
            </a:r>
            <a:r>
              <a:rPr kumimoji="1" lang="ja-JP" altLang="en-US" sz="1200" dirty="0" smtClean="0">
                <a:latin typeface="ＭＳ ゴシック" panose="020B0609070205080204" pitchFamily="49" charset="-128"/>
                <a:ea typeface="ＭＳ ゴシック" panose="020B0609070205080204" pitchFamily="49" charset="-128"/>
              </a:rPr>
              <a:t>億円）</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1264" name="図 4"/>
          <p:cNvPicPr>
            <a:picLocks noChangeAspect="1"/>
          </p:cNvPicPr>
          <p:nvPr/>
        </p:nvPicPr>
        <p:blipFill>
          <a:blip r:embed="rId2"/>
          <a:stretch>
            <a:fillRect/>
          </a:stretch>
        </p:blipFill>
        <p:spPr>
          <a:xfrm>
            <a:off x="2737096" y="5382013"/>
            <a:ext cx="4782745" cy="2426976"/>
          </a:xfrm>
          <a:prstGeom prst="rect">
            <a:avLst/>
          </a:prstGeom>
        </p:spPr>
      </p:pic>
    </p:spTree>
    <p:extLst>
      <p:ext uri="{BB962C8B-B14F-4D97-AF65-F5344CB8AC3E}">
        <p14:creationId xmlns:p14="http://schemas.microsoft.com/office/powerpoint/2010/main" val="166266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6" name="正方形/長方形 7"/>
          <p:cNvSpPr/>
          <p:nvPr/>
        </p:nvSpPr>
        <p:spPr>
          <a:xfrm>
            <a:off x="32117" y="3877037"/>
            <a:ext cx="6768752" cy="2171272"/>
          </a:xfrm>
          <a:prstGeom prst="rect">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tlCol="0" anchor="t"/>
          <a:lstStyle/>
          <a:p>
            <a:r>
              <a:rPr lang="ja-JP" altLang="en-US"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　</a:t>
            </a:r>
            <a:endParaRPr lang="en-US" alt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r>
              <a:rPr lang="ja-JP" altLang="en-US"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◆就農研修制度</a:t>
            </a:r>
            <a:endParaRPr lang="en-US" alt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a:spcAft>
                <a:spcPts val="0"/>
              </a:spcAft>
            </a:pPr>
            <a:endParaRPr lang="en-US" altLang="ja-JP" sz="14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spcAft>
                <a:spcPts val="0"/>
              </a:spcAft>
            </a:pP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spcAft>
                <a:spcPts val="0"/>
              </a:spcAft>
            </a:pPr>
            <a:endParaRPr lang="en-US" altLang="ja-JP" sz="14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spcAft>
                <a:spcPts val="0"/>
              </a:spcAft>
            </a:pP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spcAft>
                <a:spcPts val="0"/>
              </a:spcAft>
            </a:pPr>
            <a:endParaRPr lang="en-US" altLang="ja-JP" sz="14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spcAft>
                <a:spcPts val="0"/>
              </a:spcAft>
            </a:pP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ctr"/>
            <a:endParaRPr kumimoji="1" lang="ja-JP" altLang="en-US" dirty="0"/>
          </a:p>
        </p:txBody>
      </p:sp>
      <p:sp>
        <p:nvSpPr>
          <p:cNvPr id="1267" name="片側の 2 つの角を丸めた四角形 1"/>
          <p:cNvSpPr/>
          <p:nvPr/>
        </p:nvSpPr>
        <p:spPr>
          <a:xfrm>
            <a:off x="44624" y="-1"/>
            <a:ext cx="6768752" cy="4053144"/>
          </a:xfrm>
          <a:prstGeom prst="round2SameRect">
            <a:avLst>
              <a:gd name="adj1" fmla="val 9110"/>
              <a:gd name="adj2" fmla="val 0"/>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a:solidFill>
                  <a:srgbClr val="002060"/>
                </a:solidFill>
                <a:effectLst/>
                <a:latin typeface="ＭＳ ゴシック" panose="020B0609070205080204" pitchFamily="49" charset="-128"/>
                <a:ea typeface="ＭＳ ゴシック" panose="020B0609070205080204" pitchFamily="49" charset="-128"/>
                <a:cs typeface="Times New Roman"/>
              </a:rPr>
              <a:t>◆就農</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相談会</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（県内開催）</a:t>
            </a:r>
            <a:endParaRPr lang="en-US" alt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r>
              <a:rPr lang="ja-JP" altLang="ja-JP" kern="100" dirty="0" smtClean="0">
                <a:solidFill>
                  <a:srgbClr val="002060"/>
                </a:solidFill>
                <a:latin typeface="ＭＳ ゴシック" panose="020B0609070205080204" pitchFamily="49" charset="-128"/>
                <a:ea typeface="ＭＳ ゴシック" panose="020B0609070205080204" pitchFamily="49" charset="-128"/>
                <a:cs typeface="Times New Roman"/>
              </a:rPr>
              <a:t>◆</a:t>
            </a:r>
            <a:r>
              <a:rPr lang="ja-JP" altLang="ja-JP" kern="100" dirty="0">
                <a:solidFill>
                  <a:srgbClr val="002060"/>
                </a:solidFill>
                <a:latin typeface="ＭＳ ゴシック" panose="020B0609070205080204" pitchFamily="49" charset="-128"/>
                <a:ea typeface="ＭＳ ゴシック" panose="020B0609070205080204" pitchFamily="49" charset="-128"/>
                <a:cs typeface="Times New Roman"/>
              </a:rPr>
              <a:t>就農相談会</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（都市圏開催）</a:t>
            </a: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p:txBody>
      </p:sp>
      <p:sp>
        <p:nvSpPr>
          <p:cNvPr id="1268" name="テキスト ボックス 30"/>
          <p:cNvSpPr/>
          <p:nvPr/>
        </p:nvSpPr>
        <p:spPr>
          <a:xfrm>
            <a:off x="2924944" y="176901"/>
            <a:ext cx="3819681" cy="333375"/>
          </a:xfrm>
          <a:prstGeom prst="roundRect">
            <a:avLst/>
          </a:prstGeom>
          <a:solidFill>
            <a:srgbClr val="CC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いずれも事前予約制（詳しくは</a:t>
            </a:r>
            <a:r>
              <a:rPr lang="en-US" altLang="ja-JP"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HP</a:t>
            </a:r>
            <a:r>
              <a:rPr lang="ja-JP" altLang="en-US"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をご覧ください）</a:t>
            </a:r>
            <a:endParaRPr lang="ja-JP" sz="1200" b="1"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graphicFrame>
        <p:nvGraphicFramePr>
          <p:cNvPr id="1269" name="表 4"/>
          <p:cNvGraphicFramePr>
            <a:graphicFrameLocks noGrp="1"/>
          </p:cNvGraphicFramePr>
          <p:nvPr>
            <p:extLst>
              <p:ext uri="{D42A27DB-BD31-4B8C-83A1-F6EECF244321}">
                <p14:modId xmlns:p14="http://schemas.microsoft.com/office/powerpoint/2010/main" val="2158896965"/>
              </p:ext>
            </p:extLst>
          </p:nvPr>
        </p:nvGraphicFramePr>
        <p:xfrm>
          <a:off x="124074" y="546255"/>
          <a:ext cx="6624315" cy="2034540"/>
        </p:xfrm>
        <a:graphic>
          <a:graphicData uri="http://schemas.openxmlformats.org/drawingml/2006/table">
            <a:tbl>
              <a:tblPr firstRow="1" bandRow="1">
                <a:tableStyleId>{21E4AEA4-8DFA-4A89-87EB-49C32662AFE0}</a:tableStyleId>
              </a:tblPr>
              <a:tblGrid>
                <a:gridCol w="2056155">
                  <a:extLst>
                    <a:ext uri="{9D8B030D-6E8A-4147-A177-3AD203B41FA5}"/>
                  </a:extLst>
                </a:gridCol>
                <a:gridCol w="2120309">
                  <a:extLst>
                    <a:ext uri="{9D8B030D-6E8A-4147-A177-3AD203B41FA5}"/>
                  </a:extLst>
                </a:gridCol>
                <a:gridCol w="2447851">
                  <a:extLst>
                    <a:ext uri="{9D8B030D-6E8A-4147-A177-3AD203B41FA5}"/>
                  </a:extLst>
                </a:gridCol>
              </a:tblGrid>
              <a:tr h="237578">
                <a:tc>
                  <a:txBody>
                    <a:bodyPr/>
                    <a:lstStyle/>
                    <a:p>
                      <a:pPr algn="ctr"/>
                      <a:r>
                        <a:rPr kumimoji="1" lang="ja-JP" altLang="en-US" sz="1200" dirty="0" smtClean="0"/>
                        <a:t>名　称</a:t>
                      </a:r>
                      <a:endParaRPr kumimoji="1" lang="ja-JP" altLang="en-US" sz="1200" dirty="0"/>
                    </a:p>
                  </a:txBody>
                  <a:tcPr/>
                </a:tc>
                <a:tc>
                  <a:txBody>
                    <a:bodyPr/>
                    <a:lstStyle/>
                    <a:p>
                      <a:pPr algn="ctr"/>
                      <a:r>
                        <a:rPr kumimoji="1" lang="ja-JP" altLang="en-US" sz="1200" dirty="0" smtClean="0"/>
                        <a:t>日　時</a:t>
                      </a:r>
                      <a:endParaRPr kumimoji="1" lang="ja-JP" altLang="en-US" sz="1200" dirty="0"/>
                    </a:p>
                  </a:txBody>
                  <a:tcPr/>
                </a:tc>
                <a:tc>
                  <a:txBody>
                    <a:bodyPr/>
                    <a:lstStyle/>
                    <a:p>
                      <a:pPr algn="ctr"/>
                      <a:r>
                        <a:rPr kumimoji="1" lang="ja-JP" altLang="en-US" sz="1200" dirty="0" smtClean="0"/>
                        <a:t>場　所</a:t>
                      </a:r>
                      <a:endParaRPr kumimoji="1" lang="ja-JP" altLang="en-US" sz="1200" dirty="0"/>
                    </a:p>
                  </a:txBody>
                  <a:tcPr/>
                </a:tc>
                <a:extLst>
                  <a:ext uri="{0D108BD9-81ED-4DB2-BD59-A6C34878D82A}"/>
                </a:extLst>
              </a:tr>
              <a:tr h="127148">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あなただけの就農相談</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令和４年　６月１２日（日）</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就農支援センター（御坊市）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127148">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ＵＩターン就農相談フェア</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令和４年　７月１７日（日）</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和歌山県</a:t>
                      </a:r>
                      <a:r>
                        <a:rPr kumimoji="1" lang="en-US" altLang="ja-JP" sz="1050" dirty="0" smtClean="0">
                          <a:solidFill>
                            <a:srgbClr val="002060"/>
                          </a:solidFill>
                          <a:latin typeface="HG丸ｺﾞｼｯｸM-PRO" panose="020F0600000000000000" pitchFamily="50" charset="-128"/>
                          <a:ea typeface="HG丸ｺﾞｼｯｸM-PRO" panose="020F0600000000000000" pitchFamily="50" charset="-128"/>
                        </a:rPr>
                        <a:t>JA</a:t>
                      </a: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ビル２階（和歌山市）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17779">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あなただけの就農相談</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令和４年　９月　４日（日）</a:t>
                      </a: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就農支援センター（御坊市）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17779">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ＵＩターン就農相談フェア</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令和４年１１月２０日（日）</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和歌山県</a:t>
                      </a:r>
                      <a:r>
                        <a:rPr kumimoji="1" lang="en-US" altLang="ja-JP" sz="1050" dirty="0" smtClean="0">
                          <a:solidFill>
                            <a:srgbClr val="002060"/>
                          </a:solidFill>
                          <a:latin typeface="HG丸ｺﾞｼｯｸM-PRO" panose="020F0600000000000000" pitchFamily="50" charset="-128"/>
                          <a:ea typeface="HG丸ｺﾞｼｯｸM-PRO" panose="020F0600000000000000" pitchFamily="50" charset="-128"/>
                        </a:rPr>
                        <a:t>JA</a:t>
                      </a: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ビル２階（和歌山市）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17779">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あなただけの就農相談</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令和４年１２月１８日（日）</a:t>
                      </a: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就農支援センター（御坊市）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17779">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ＵＩターン就農相談フェア</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令和５年　２月２６日（日）</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和歌山県</a:t>
                      </a:r>
                      <a:r>
                        <a:rPr kumimoji="1" lang="en-US" altLang="ja-JP" sz="1050" dirty="0" smtClean="0">
                          <a:solidFill>
                            <a:srgbClr val="002060"/>
                          </a:solidFill>
                          <a:latin typeface="HG丸ｺﾞｼｯｸM-PRO" panose="020F0600000000000000" pitchFamily="50" charset="-128"/>
                          <a:ea typeface="HG丸ｺﾞｼｯｸM-PRO" panose="020F0600000000000000" pitchFamily="50" charset="-128"/>
                        </a:rPr>
                        <a:t>JA</a:t>
                      </a: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ビル２階（和歌山市）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17779">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あなただけの就農相談</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令和５年　３月１２日（日）</a:t>
                      </a: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就農支援センター（御坊市）</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graphicFrame>
        <p:nvGraphicFramePr>
          <p:cNvPr id="1270" name="表 6"/>
          <p:cNvGraphicFramePr>
            <a:graphicFrameLocks noGrp="1"/>
          </p:cNvGraphicFramePr>
          <p:nvPr>
            <p:extLst>
              <p:ext uri="{D42A27DB-BD31-4B8C-83A1-F6EECF244321}">
                <p14:modId xmlns:p14="http://schemas.microsoft.com/office/powerpoint/2010/main" val="2353337348"/>
              </p:ext>
            </p:extLst>
          </p:nvPr>
        </p:nvGraphicFramePr>
        <p:xfrm>
          <a:off x="364930" y="4793185"/>
          <a:ext cx="6192689" cy="1097280"/>
        </p:xfrm>
        <a:graphic>
          <a:graphicData uri="http://schemas.openxmlformats.org/drawingml/2006/table">
            <a:tbl>
              <a:tblPr firstRow="1" bandRow="1">
                <a:tableStyleId>{5C22544A-7EE6-4342-B048-85BDC9FD1C3A}</a:tableStyleId>
              </a:tblPr>
              <a:tblGrid>
                <a:gridCol w="1748524">
                  <a:extLst>
                    <a:ext uri="{9D8B030D-6E8A-4147-A177-3AD203B41FA5}"/>
                  </a:extLst>
                </a:gridCol>
                <a:gridCol w="1675669">
                  <a:extLst>
                    <a:ext uri="{9D8B030D-6E8A-4147-A177-3AD203B41FA5}"/>
                  </a:extLst>
                </a:gridCol>
                <a:gridCol w="947117">
                  <a:extLst>
                    <a:ext uri="{9D8B030D-6E8A-4147-A177-3AD203B41FA5}"/>
                  </a:extLst>
                </a:gridCol>
                <a:gridCol w="1821379">
                  <a:extLst>
                    <a:ext uri="{9D8B030D-6E8A-4147-A177-3AD203B41FA5}"/>
                  </a:extLst>
                </a:gridCol>
              </a:tblGrid>
              <a:tr h="216024">
                <a:tc>
                  <a:txBody>
                    <a:bodyPr/>
                    <a:lstStyle/>
                    <a:p>
                      <a:pPr algn="ctr"/>
                      <a:r>
                        <a:rPr kumimoji="1" lang="ja-JP" altLang="en-US" sz="1200" dirty="0" smtClean="0"/>
                        <a:t>研修名</a:t>
                      </a:r>
                      <a:endParaRPr kumimoji="1" lang="ja-JP" altLang="en-US" sz="1200" dirty="0"/>
                    </a:p>
                  </a:txBody>
                  <a:tcPr/>
                </a:tc>
                <a:tc>
                  <a:txBody>
                    <a:bodyPr/>
                    <a:lstStyle/>
                    <a:p>
                      <a:pPr algn="ctr"/>
                      <a:r>
                        <a:rPr kumimoji="1" lang="ja-JP" altLang="en-US" sz="1200" dirty="0" smtClean="0"/>
                        <a:t>研修日数・期間</a:t>
                      </a:r>
                      <a:endParaRPr kumimoji="1" lang="ja-JP" altLang="en-US" sz="1200" dirty="0"/>
                    </a:p>
                  </a:txBody>
                  <a:tcPr/>
                </a:tc>
                <a:tc>
                  <a:txBody>
                    <a:bodyPr/>
                    <a:lstStyle/>
                    <a:p>
                      <a:pPr algn="ctr"/>
                      <a:r>
                        <a:rPr kumimoji="1" lang="ja-JP" altLang="en-US" sz="1200" dirty="0" smtClean="0"/>
                        <a:t>予定定員</a:t>
                      </a:r>
                      <a:endParaRPr kumimoji="1" lang="ja-JP" altLang="en-US" sz="1200" dirty="0"/>
                    </a:p>
                  </a:txBody>
                  <a:tcPr/>
                </a:tc>
                <a:tc>
                  <a:txBody>
                    <a:bodyPr/>
                    <a:lstStyle/>
                    <a:p>
                      <a:pPr algn="ctr"/>
                      <a:r>
                        <a:rPr kumimoji="1" lang="ja-JP" altLang="en-US" sz="1200" dirty="0" smtClean="0"/>
                        <a:t>申込締切日</a:t>
                      </a:r>
                      <a:endParaRPr kumimoji="1" lang="ja-JP" altLang="en-US" sz="1200" dirty="0"/>
                    </a:p>
                  </a:txBody>
                  <a:tcPr/>
                </a:tc>
                <a:extLst>
                  <a:ext uri="{0D108BD9-81ED-4DB2-BD59-A6C34878D82A}"/>
                </a:extLst>
              </a:tr>
              <a:tr h="229736">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農業体験研修</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毎月１回</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名</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回</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研修日の</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日前まで</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43448">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ウィークエンド農業塾</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全</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日間</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９～</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月</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15</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名</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令和４年７月２７日</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水</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57160">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技術習得研修</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全</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25</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日間</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/10</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2</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月</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8</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名</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令和４年</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9</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月　５日</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月</a:t>
                      </a:r>
                      <a:r>
                        <a:rPr kumimoji="1" lang="en-US" altLang="ja-JP" sz="1200" dirty="0" smtClean="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sp>
        <p:nvSpPr>
          <p:cNvPr id="1271" name="片側の 2 つの角を丸めた四角形 8"/>
          <p:cNvSpPr/>
          <p:nvPr/>
        </p:nvSpPr>
        <p:spPr>
          <a:xfrm>
            <a:off x="44624" y="7329264"/>
            <a:ext cx="6768752" cy="2357661"/>
          </a:xfrm>
          <a:prstGeom prst="round2SameRect">
            <a:avLst>
              <a:gd name="adj1" fmla="val 0"/>
              <a:gd name="adj2" fmla="val 27027"/>
            </a:avLst>
          </a:prstGeom>
          <a:solidFill>
            <a:schemeClr val="tx2">
              <a:lumMod val="40000"/>
              <a:lumOff val="60000"/>
            </a:schemeClr>
          </a:solidFill>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800"/>
              </a:lnSpc>
              <a:spcAft>
                <a:spcPts val="0"/>
              </a:spcAft>
            </a:pPr>
            <a:endParaRPr lang="en-US" altLang="ja-JP" sz="1200" b="1"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endParaRPr lang="en-US" altLang="ja-JP" sz="1200" b="1"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nSpc>
                <a:spcPts val="1700"/>
              </a:lnSpc>
            </a:pPr>
            <a:r>
              <a:rPr lang="ja-JP" sz="1200" b="1" kern="100" dirty="0" smtClean="0">
                <a:solidFill>
                  <a:srgbClr val="002060"/>
                </a:solidFill>
                <a:effectLst/>
                <a:latin typeface="メイリオ" panose="020B0604030504040204" pitchFamily="50" charset="-128"/>
                <a:ea typeface="メイリオ" panose="020B0604030504040204" pitchFamily="50" charset="-128"/>
                <a:cs typeface="Times New Roman"/>
              </a:rPr>
              <a:t>【</a:t>
            </a:r>
            <a:r>
              <a:rPr lang="ja-JP" sz="1200" b="1" kern="100" dirty="0">
                <a:solidFill>
                  <a:srgbClr val="002060"/>
                </a:solidFill>
                <a:effectLst/>
                <a:latin typeface="メイリオ" panose="020B0604030504040204" pitchFamily="50" charset="-128"/>
                <a:ea typeface="メイリオ" panose="020B0604030504040204" pitchFamily="50" charset="-128"/>
                <a:cs typeface="Times New Roman"/>
              </a:rPr>
              <a:t>お問い合わせ先</a:t>
            </a:r>
            <a:r>
              <a:rPr lang="ja-JP" sz="1200" b="1" kern="100" dirty="0" smtClean="0">
                <a:solidFill>
                  <a:srgbClr val="002060"/>
                </a:solidFill>
                <a:effectLst/>
                <a:latin typeface="メイリオ" panose="020B0604030504040204" pitchFamily="50" charset="-128"/>
                <a:ea typeface="メイリオ" panose="020B0604030504040204" pitchFamily="50" charset="-128"/>
                <a:cs typeface="Times New Roman"/>
              </a:rPr>
              <a:t>】</a:t>
            </a:r>
            <a:r>
              <a:rPr lang="ja-JP" altLang="en-US" sz="1200" b="1"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ja-JP" altLang="en-US" sz="1200" dirty="0" smtClean="0">
                <a:latin typeface="メイリオ" panose="020B0604030504040204" pitchFamily="50" charset="-128"/>
                <a:ea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rPr>
              <a:t>始めて</a:t>
            </a:r>
            <a:r>
              <a:rPr lang="ja-JP" altLang="en-US" sz="1200" b="1" dirty="0">
                <a:latin typeface="メイリオ" panose="020B0604030504040204" pitchFamily="50" charset="-128"/>
                <a:ea typeface="メイリオ" panose="020B0604030504040204" pitchFamily="50" charset="-128"/>
              </a:rPr>
              <a:t>のご相談から具体的な就農準備まで</a:t>
            </a:r>
            <a:r>
              <a:rPr lang="ja-JP" altLang="en-US" sz="1200" b="1" dirty="0" smtClean="0">
                <a:latin typeface="メイリオ" panose="020B0604030504040204" pitchFamily="50" charset="-128"/>
                <a:ea typeface="メイリオ" panose="020B0604030504040204" pitchFamily="50" charset="-128"/>
              </a:rPr>
              <a:t>、気軽にお電話を！</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en-US" alt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lnSpc>
                <a:spcPts val="1700"/>
              </a:lnSpc>
              <a:spcAft>
                <a:spcPts val="0"/>
              </a:spcAft>
            </a:pP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県経営支援課</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r>
              <a:rPr 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073-441-2932</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県移住定住推進課　</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r>
              <a:rPr lang="en-US" alt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073-441-2930</a:t>
            </a:r>
          </a:p>
          <a:p>
            <a:pPr>
              <a:lnSpc>
                <a:spcPts val="1700"/>
              </a:lnSpc>
            </a:pP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県農林大学校農学部　</a:t>
            </a:r>
            <a:r>
              <a:rPr lang="ja-JP"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0736-22-2203</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県就農</a:t>
            </a:r>
            <a:r>
              <a:rPr lang="ja-JP" sz="12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支援</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センター</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r>
              <a:rPr 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0738-23-3488</a:t>
            </a:r>
          </a:p>
          <a:p>
            <a:pPr>
              <a:lnSpc>
                <a:spcPts val="1700"/>
              </a:lnSpc>
            </a:pP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一</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社</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県</a:t>
            </a:r>
            <a:r>
              <a:rPr lang="ja-JP" sz="12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農業</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会議</a:t>
            </a:r>
            <a:r>
              <a:rPr lang="ja-JP" sz="12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073-432-6114</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公財</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県</a:t>
            </a:r>
            <a:r>
              <a:rPr lang="ja-JP" sz="12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農業</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公社</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r>
              <a:rPr 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073-433-554</a:t>
            </a:r>
            <a:endParaRPr 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272" name="片側の 2 つの角を丸めた四角形 9"/>
          <p:cNvSpPr/>
          <p:nvPr/>
        </p:nvSpPr>
        <p:spPr>
          <a:xfrm>
            <a:off x="44624" y="5974288"/>
            <a:ext cx="6768752" cy="1354976"/>
          </a:xfrm>
          <a:prstGeom prst="round2SameRect">
            <a:avLst>
              <a:gd name="adj1" fmla="val 0"/>
              <a:gd name="adj2" fmla="val 0"/>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b="1" kern="100" dirty="0" smtClean="0">
                <a:solidFill>
                  <a:srgbClr val="002060"/>
                </a:solidFill>
                <a:latin typeface="ＭＳ ゴシック" panose="020B0609070205080204" pitchFamily="49" charset="-128"/>
                <a:ea typeface="ＭＳ ゴシック" panose="020B0609070205080204" pitchFamily="49" charset="-128"/>
                <a:cs typeface="Times New Roman"/>
              </a:rPr>
              <a:t>補助事業の概要</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endParaRPr lang="en-US" altLang="ja-JP" sz="8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就農準備資金、経営開始資金、雇用就農資金および青年等就農資金等の事業を</a:t>
            </a:r>
            <a:endParaRPr lang="en-US" altLang="ja-JP" sz="1400" kern="10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smtClean="0">
                <a:solidFill>
                  <a:srgbClr val="002060"/>
                </a:solidFill>
                <a:latin typeface="HG丸ｺﾞｼｯｸM-PRO" panose="020F0600000000000000" pitchFamily="50" charset="-128"/>
                <a:ea typeface="HG丸ｺﾞｼｯｸM-PRO" panose="020F0600000000000000" pitchFamily="50" charset="-128"/>
                <a:cs typeface="Times New Roman"/>
              </a:rPr>
              <a:t>活用</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できます。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また、移住者の方は、農林水産業就業補助金を受給できる場合があります。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いずれ</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も要件や審査がありますので、詳しくは下記までお問い合わせ下さい。</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273" name="テキスト ボックス 30"/>
          <p:cNvSpPr/>
          <p:nvPr/>
        </p:nvSpPr>
        <p:spPr>
          <a:xfrm>
            <a:off x="3620691" y="4166781"/>
            <a:ext cx="3107960" cy="333375"/>
          </a:xfrm>
          <a:prstGeom prst="roundRect">
            <a:avLst/>
          </a:prstGeom>
          <a:noFill/>
          <a:ln w="6350">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b="1" kern="100" dirty="0" smtClean="0">
                <a:solidFill>
                  <a:srgbClr val="002060"/>
                </a:solidFill>
                <a:latin typeface="ＭＳ ゴシック" panose="020B0609070205080204" pitchFamily="49" charset="-128"/>
                <a:ea typeface="ＭＳ ゴシック" panose="020B0609070205080204" pitchFamily="49" charset="-128"/>
                <a:cs typeface="Times New Roman"/>
              </a:rPr>
              <a:t>（受講料</a:t>
            </a:r>
            <a:r>
              <a:rPr lang="ja-JP" altLang="en-US" sz="1400" b="1" kern="100" dirty="0">
                <a:solidFill>
                  <a:srgbClr val="002060"/>
                </a:solidFill>
                <a:latin typeface="ＭＳ ゴシック" panose="020B0609070205080204" pitchFamily="49" charset="-128"/>
                <a:ea typeface="ＭＳ ゴシック" panose="020B0609070205080204" pitchFamily="49" charset="-128"/>
                <a:cs typeface="Times New Roman"/>
              </a:rPr>
              <a:t>無料・実費負担</a:t>
            </a:r>
            <a:r>
              <a:rPr lang="ja-JP" altLang="en-US" sz="1400" b="1" kern="100" dirty="0" smtClean="0">
                <a:solidFill>
                  <a:srgbClr val="002060"/>
                </a:solidFill>
                <a:latin typeface="ＭＳ ゴシック" panose="020B0609070205080204" pitchFamily="49" charset="-128"/>
                <a:ea typeface="ＭＳ ゴシック" panose="020B0609070205080204" pitchFamily="49" charset="-128"/>
                <a:cs typeface="Times New Roman"/>
              </a:rPr>
              <a:t>のみ）</a:t>
            </a:r>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p:txBody>
      </p:sp>
      <p:sp>
        <p:nvSpPr>
          <p:cNvPr id="1274" name="スライド番号プレースホルダー 12"/>
          <p:cNvSpPr>
            <a:spLocks noGrp="1"/>
          </p:cNvSpPr>
          <p:nvPr>
            <p:ph type="sldNum" sz="quarter" idx="12"/>
          </p:nvPr>
        </p:nvSpPr>
        <p:spPr>
          <a:xfrm>
            <a:off x="2036465" y="9561512"/>
            <a:ext cx="1600200" cy="527402"/>
          </a:xfrm>
        </p:spPr>
        <p:txBody>
          <a:bodyPr/>
          <a:lstStyle/>
          <a:p>
            <a:r>
              <a:rPr kumimoji="1" lang="ja-JP" altLang="en-US" dirty="0" smtClean="0">
                <a:solidFill>
                  <a:srgbClr val="002060"/>
                </a:solidFill>
              </a:rPr>
              <a:t>１０</a:t>
            </a:r>
            <a:endParaRPr kumimoji="1" lang="ja-JP" altLang="en-US" dirty="0">
              <a:solidFill>
                <a:srgbClr val="002060"/>
              </a:solidFill>
            </a:endParaRPr>
          </a:p>
        </p:txBody>
      </p:sp>
      <p:sp>
        <p:nvSpPr>
          <p:cNvPr id="1275" name="テキスト ボックス 17"/>
          <p:cNvSpPr txBox="1"/>
          <p:nvPr/>
        </p:nvSpPr>
        <p:spPr>
          <a:xfrm>
            <a:off x="967573" y="3761028"/>
            <a:ext cx="5109091" cy="276999"/>
          </a:xfrm>
          <a:prstGeom prst="rect">
            <a:avLst/>
          </a:prstGeom>
          <a:noFill/>
        </p:spPr>
        <p:txBody>
          <a:bodyPr wrap="none" rtlCol="0">
            <a:spAutoFit/>
          </a:bodyPr>
          <a:lstStyle/>
          <a:p>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下記</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の「お問い合わせ先」でも、随時就農相談を受け付けています</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276" name="テキスト ボックス 19"/>
          <p:cNvSpPr txBox="1"/>
          <p:nvPr/>
        </p:nvSpPr>
        <p:spPr>
          <a:xfrm>
            <a:off x="364930" y="4501107"/>
            <a:ext cx="4185761" cy="276999"/>
          </a:xfrm>
          <a:prstGeom prst="rect">
            <a:avLst/>
          </a:prstGeom>
          <a:noFill/>
        </p:spPr>
        <p:txBody>
          <a:bodyPr wrap="none" rtlCol="0">
            <a:spAutoFit/>
          </a:bodyPr>
          <a:lstStyle/>
          <a:p>
            <a:r>
              <a:rPr lang="ja-JP" altLang="en-US" sz="1200" b="1" kern="100" dirty="0">
                <a:solidFill>
                  <a:srgbClr val="002060"/>
                </a:solidFill>
                <a:latin typeface="HG丸ｺﾞｼｯｸM-PRO" panose="020F0600000000000000" pitchFamily="50" charset="-128"/>
                <a:ea typeface="HG丸ｺﾞｼｯｸM-PRO" panose="020F0600000000000000" pitchFamily="50" charset="-128"/>
                <a:cs typeface="Times New Roman"/>
              </a:rPr>
              <a:t>開催場所：和歌山県就農支援センター（和歌山県御坊市</a:t>
            </a:r>
            <a:r>
              <a:rPr lang="ja-JP" altLang="en-US"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en-US" altLang="ja-JP" sz="12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graphicFrame>
        <p:nvGraphicFramePr>
          <p:cNvPr id="1277" name="表 22"/>
          <p:cNvGraphicFramePr>
            <a:graphicFrameLocks noGrp="1"/>
          </p:cNvGraphicFramePr>
          <p:nvPr>
            <p:extLst>
              <p:ext uri="{D42A27DB-BD31-4B8C-83A1-F6EECF244321}">
                <p14:modId xmlns:p14="http://schemas.microsoft.com/office/powerpoint/2010/main" val="1642580032"/>
              </p:ext>
            </p:extLst>
          </p:nvPr>
        </p:nvGraphicFramePr>
        <p:xfrm>
          <a:off x="104336" y="2976077"/>
          <a:ext cx="6624315" cy="777240"/>
        </p:xfrm>
        <a:graphic>
          <a:graphicData uri="http://schemas.openxmlformats.org/drawingml/2006/table">
            <a:tbl>
              <a:tblPr firstRow="1" bandRow="1">
                <a:tableStyleId>{00A15C55-8517-42AA-B614-E9B94910E393}</a:tableStyleId>
              </a:tblPr>
              <a:tblGrid>
                <a:gridCol w="1792758">
                  <a:extLst>
                    <a:ext uri="{9D8B030D-6E8A-4147-A177-3AD203B41FA5}"/>
                  </a:extLst>
                </a:gridCol>
                <a:gridCol w="1944216">
                  <a:extLst>
                    <a:ext uri="{9D8B030D-6E8A-4147-A177-3AD203B41FA5}"/>
                  </a:extLst>
                </a:gridCol>
                <a:gridCol w="2887341">
                  <a:extLst>
                    <a:ext uri="{9D8B030D-6E8A-4147-A177-3AD203B41FA5}"/>
                  </a:extLst>
                </a:gridCol>
              </a:tblGrid>
              <a:tr h="227755">
                <a:tc>
                  <a:txBody>
                    <a:bodyPr/>
                    <a:lstStyle/>
                    <a:p>
                      <a:pPr algn="ctr"/>
                      <a:r>
                        <a:rPr kumimoji="1" lang="ja-JP" altLang="en-US" sz="1200" dirty="0" smtClean="0"/>
                        <a:t>名　称</a:t>
                      </a:r>
                      <a:endParaRPr kumimoji="1" lang="ja-JP" altLang="en-US" sz="1200" dirty="0"/>
                    </a:p>
                  </a:txBody>
                  <a:tcPr/>
                </a:tc>
                <a:tc>
                  <a:txBody>
                    <a:bodyPr/>
                    <a:lstStyle/>
                    <a:p>
                      <a:pPr algn="ctr"/>
                      <a:r>
                        <a:rPr kumimoji="1" lang="ja-JP" altLang="en-US" sz="1200" dirty="0" smtClean="0"/>
                        <a:t>日　時</a:t>
                      </a:r>
                      <a:endParaRPr kumimoji="1" lang="ja-JP" altLang="en-US" sz="1200" dirty="0"/>
                    </a:p>
                  </a:txBody>
                  <a:tcPr/>
                </a:tc>
                <a:tc>
                  <a:txBody>
                    <a:bodyPr/>
                    <a:lstStyle/>
                    <a:p>
                      <a:pPr algn="ctr"/>
                      <a:r>
                        <a:rPr kumimoji="1" lang="ja-JP" altLang="en-US" sz="1200" dirty="0" smtClean="0"/>
                        <a:t>場　所</a:t>
                      </a:r>
                      <a:endParaRPr kumimoji="1" lang="ja-JP" altLang="en-US" sz="1200" dirty="0"/>
                    </a:p>
                  </a:txBody>
                  <a:tcPr/>
                </a:tc>
                <a:extLst>
                  <a:ext uri="{0D108BD9-81ED-4DB2-BD59-A6C34878D82A}"/>
                </a:extLst>
              </a:tr>
              <a:tr h="208776">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新・農業人フェア</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050" dirty="0" smtClean="0">
                          <a:solidFill>
                            <a:srgbClr val="FF0000"/>
                          </a:solidFill>
                          <a:latin typeface="HG丸ｺﾞｼｯｸM-PRO" panose="020F0600000000000000" pitchFamily="50" charset="-128"/>
                          <a:ea typeface="HG丸ｺﾞｼｯｸM-PRO" panose="020F0600000000000000" pitchFamily="50" charset="-128"/>
                        </a:rPr>
                        <a:t>確定次第、掲載します</a:t>
                      </a:r>
                    </a:p>
                  </a:txBody>
                  <a:tcPr/>
                </a:tc>
                <a:tc>
                  <a:txBody>
                    <a:bodyPr/>
                    <a:lstStyle/>
                    <a:p>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122292">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マイナビ農林水産</a:t>
                      </a:r>
                      <a:r>
                        <a:rPr kumimoji="1" lang="en-US" altLang="ja-JP" sz="1050" dirty="0" smtClean="0">
                          <a:solidFill>
                            <a:srgbClr val="002060"/>
                          </a:solidFill>
                          <a:latin typeface="HG丸ｺﾞｼｯｸM-PRO" panose="020F0600000000000000" pitchFamily="50" charset="-128"/>
                          <a:ea typeface="HG丸ｺﾞｼｯｸM-PRO" panose="020F0600000000000000" pitchFamily="50" charset="-128"/>
                        </a:rPr>
                        <a:t>FEST</a:t>
                      </a: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令和</a:t>
                      </a:r>
                      <a:r>
                        <a:rPr kumimoji="1" lang="en-US" altLang="ja-JP" sz="1050" dirty="0" smtClean="0">
                          <a:solidFill>
                            <a:srgbClr val="002060"/>
                          </a:solidFill>
                          <a:latin typeface="HG丸ｺﾞｼｯｸM-PRO" panose="020F0600000000000000" pitchFamily="50" charset="-128"/>
                          <a:ea typeface="HG丸ｺﾞｼｯｸM-PRO" panose="020F0600000000000000" pitchFamily="50" charset="-128"/>
                        </a:rPr>
                        <a:t>4</a:t>
                      </a:r>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年１０月１５日（土）</a:t>
                      </a:r>
                    </a:p>
                  </a:txBody>
                  <a:tcPr/>
                </a:tc>
                <a:tc>
                  <a:txBody>
                    <a:bodyPr/>
                    <a:lstStyle/>
                    <a:p>
                      <a:r>
                        <a:rPr kumimoji="1" lang="ja-JP" altLang="en-US" sz="1050" dirty="0" smtClean="0">
                          <a:solidFill>
                            <a:srgbClr val="002060"/>
                          </a:solidFill>
                          <a:latin typeface="HG丸ｺﾞｼｯｸM-PRO" panose="020F0600000000000000" pitchFamily="50" charset="-128"/>
                          <a:ea typeface="HG丸ｺﾞｼｯｸM-PRO" panose="020F0600000000000000" pitchFamily="50" charset="-128"/>
                        </a:rPr>
                        <a:t>グランフロント大阪　南館　３１階</a:t>
                      </a:r>
                      <a:endParaRPr kumimoji="1" lang="ja-JP" altLang="en-US" sz="105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pic>
        <p:nvPicPr>
          <p:cNvPr id="1278" name="図 18"/>
          <p:cNvPicPr>
            <a:picLocks noChangeAspect="1"/>
          </p:cNvPicPr>
          <p:nvPr/>
        </p:nvPicPr>
        <p:blipFill>
          <a:blip r:embed="rId1"/>
          <a:stretch>
            <a:fillRect/>
          </a:stretch>
        </p:blipFill>
        <p:spPr>
          <a:xfrm>
            <a:off x="2243077" y="7689304"/>
            <a:ext cx="933450" cy="933450"/>
          </a:xfrm>
          <a:prstGeom prst="rect">
            <a:avLst/>
          </a:prstGeom>
        </p:spPr>
      </p:pic>
      <p:sp>
        <p:nvSpPr>
          <p:cNvPr id="1279" name="テキスト ボックス 25"/>
          <p:cNvSpPr txBox="1"/>
          <p:nvPr/>
        </p:nvSpPr>
        <p:spPr>
          <a:xfrm>
            <a:off x="366096" y="7781456"/>
            <a:ext cx="1620957" cy="707886"/>
          </a:xfrm>
          <a:prstGeom prst="rect">
            <a:avLst/>
          </a:prstGeom>
          <a:noFill/>
        </p:spPr>
        <p:txBody>
          <a:bodyPr wrap="non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ワンストップ窓口</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和歌山県</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就農支援センター</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280" name="正方形/長方形 26"/>
          <p:cNvSpPr/>
          <p:nvPr/>
        </p:nvSpPr>
        <p:spPr>
          <a:xfrm>
            <a:off x="221666" y="7678561"/>
            <a:ext cx="2984326" cy="93610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1" name="テキスト ボックス 27"/>
          <p:cNvSpPr txBox="1"/>
          <p:nvPr/>
        </p:nvSpPr>
        <p:spPr>
          <a:xfrm>
            <a:off x="3287516" y="7781456"/>
            <a:ext cx="2789148" cy="677108"/>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和歌山県新規就農</a:t>
            </a:r>
            <a:r>
              <a:rPr lang="ja-JP" altLang="en-US" sz="1400" dirty="0">
                <a:latin typeface="HG丸ｺﾞｼｯｸM-PRO" panose="020F0600000000000000" pitchFamily="50" charset="-128"/>
                <a:ea typeface="HG丸ｺﾞｼｯｸM-PRO" panose="020F0600000000000000" pitchFamily="50" charset="-128"/>
              </a:rPr>
              <a:t>支援</a:t>
            </a:r>
            <a:r>
              <a:rPr kumimoji="1" lang="ja-JP" altLang="en-US" sz="1400" dirty="0" smtClean="0">
                <a:latin typeface="HG丸ｺﾞｼｯｸM-PRO" panose="020F0600000000000000" pitchFamily="50" charset="-128"/>
                <a:ea typeface="HG丸ｺﾞｼｯｸM-PRO" panose="020F0600000000000000" pitchFamily="50" charset="-128"/>
              </a:rPr>
              <a:t>サイト</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AGRI-WAKAYAMA</a:t>
            </a: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err="1" smtClean="0">
                <a:latin typeface="HG丸ｺﾞｼｯｸM-PRO" panose="020F0600000000000000" pitchFamily="50" charset="-128"/>
                <a:ea typeface="HG丸ｺﾞｼｯｸM-PRO" panose="020F0600000000000000" pitchFamily="50" charset="-128"/>
              </a:rPr>
              <a:t>あぐり</a:t>
            </a:r>
            <a:r>
              <a:rPr lang="ja-JP" altLang="en-US" sz="1200" dirty="0" smtClean="0">
                <a:latin typeface="HG丸ｺﾞｼｯｸM-PRO" panose="020F0600000000000000" pitchFamily="50" charset="-128"/>
                <a:ea typeface="HG丸ｺﾞｼｯｸM-PRO" panose="020F0600000000000000" pitchFamily="50" charset="-128"/>
              </a:rPr>
              <a:t>わかやま～」</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82" name="正方形/長方形 28"/>
          <p:cNvSpPr/>
          <p:nvPr/>
        </p:nvSpPr>
        <p:spPr>
          <a:xfrm>
            <a:off x="3316981" y="7689304"/>
            <a:ext cx="3387031" cy="933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3" name="テキスト ボックス 29"/>
          <p:cNvSpPr txBox="1"/>
          <p:nvPr/>
        </p:nvSpPr>
        <p:spPr>
          <a:xfrm>
            <a:off x="1599833" y="7329264"/>
            <a:ext cx="3672800" cy="338554"/>
          </a:xfrm>
          <a:prstGeom prst="rect">
            <a:avLst/>
          </a:prstGeom>
          <a:noFill/>
        </p:spPr>
        <p:txBody>
          <a:bodyPr wrap="none" rtlCol="0">
            <a:spAutoFit/>
          </a:bodyPr>
          <a:lstStyle/>
          <a:p>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最新情報はホームページをチェック！</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284" name="図 3"/>
          <p:cNvPicPr>
            <a:picLocks noChangeAspect="1"/>
          </p:cNvPicPr>
          <p:nvPr/>
        </p:nvPicPr>
        <p:blipFill>
          <a:blip r:embed="rId2"/>
          <a:stretch>
            <a:fillRect/>
          </a:stretch>
        </p:blipFill>
        <p:spPr>
          <a:xfrm>
            <a:off x="5795065" y="7719629"/>
            <a:ext cx="868475" cy="868475"/>
          </a:xfrm>
          <a:prstGeom prst="rect">
            <a:avLst/>
          </a:prstGeom>
        </p:spPr>
      </p:pic>
      <p:sp>
        <p:nvSpPr>
          <p:cNvPr id="1285" name="テキスト ボックス 30"/>
          <p:cNvSpPr/>
          <p:nvPr/>
        </p:nvSpPr>
        <p:spPr>
          <a:xfrm>
            <a:off x="3121079" y="2679592"/>
            <a:ext cx="2955585" cy="226335"/>
          </a:xfrm>
          <a:prstGeom prst="roundRect">
            <a:avLst/>
          </a:prstGeom>
          <a:solidFill>
            <a:srgbClr val="CC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詳しくは各イベント</a:t>
            </a:r>
            <a:r>
              <a:rPr lang="en-US" altLang="ja-JP"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HP</a:t>
            </a:r>
            <a:r>
              <a:rPr lang="ja-JP" altLang="en-US" sz="12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をご覧ください</a:t>
            </a:r>
            <a:endParaRPr lang="ja-JP" sz="1200" b="1"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3594954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7" name="正方形/長方形 29"/>
          <p:cNvSpPr/>
          <p:nvPr/>
        </p:nvSpPr>
        <p:spPr>
          <a:xfrm>
            <a:off x="17667" y="4572054"/>
            <a:ext cx="6826244" cy="452953"/>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200" dirty="0" smtClean="0">
                <a:latin typeface="HG丸ｺﾞｼｯｸM-PRO" panose="020F0600000000000000" pitchFamily="50" charset="-128"/>
                <a:ea typeface="HG丸ｺﾞｼｯｸM-PRO" panose="020F0600000000000000" pitchFamily="50" charset="-128"/>
              </a:rPr>
              <a:t>　また、果樹では梨の新甘泉、柿の輝太郎などの鳥取県</a:t>
            </a:r>
            <a:r>
              <a:rPr lang="ja-JP" altLang="en-US" sz="1200" dirty="0" smtClean="0">
                <a:latin typeface="HG丸ｺﾞｼｯｸM-PRO" panose="020F0600000000000000" pitchFamily="50" charset="-128"/>
                <a:ea typeface="HG丸ｺﾞｼｯｸM-PRO" panose="020F0600000000000000" pitchFamily="50" charset="-128"/>
              </a:rPr>
              <a:t>ブランドの登場により、就農希望者の注目を浴びています。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88"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89" name="正方形/長方形 2"/>
          <p:cNvSpPr/>
          <p:nvPr/>
        </p:nvSpPr>
        <p:spPr>
          <a:xfrm>
            <a:off x="44624" y="55356"/>
            <a:ext cx="3397198" cy="1465263"/>
          </a:xfrm>
          <a:prstGeom prst="round2SameRect">
            <a:avLst/>
          </a:prstGeom>
          <a:solidFill>
            <a:srgbClr val="009900"/>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ゴシック"/>
                <a:ea typeface="ＤＨＰ特太ゴシック体"/>
                <a:cs typeface="Times New Roman"/>
              </a:rPr>
              <a:t>鳥取県</a:t>
            </a:r>
            <a:endParaRPr lang="ja-JP" sz="5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ゴシック"/>
              <a:cs typeface="ＭＳ Ｐゴシック"/>
            </a:endParaRPr>
          </a:p>
        </p:txBody>
      </p:sp>
      <p:sp>
        <p:nvSpPr>
          <p:cNvPr id="1290" name="正方形/長方形 1"/>
          <p:cNvSpPr/>
          <p:nvPr/>
        </p:nvSpPr>
        <p:spPr>
          <a:xfrm>
            <a:off x="3443563" y="55356"/>
            <a:ext cx="3369813" cy="1465263"/>
          </a:xfrm>
          <a:prstGeom prst="round2SameRect">
            <a:avLst/>
          </a:prstGeom>
          <a:solidFill>
            <a:srgbClr val="CCFFCC"/>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1400" dirty="0" smtClean="0">
                <a:solidFill>
                  <a:srgbClr val="000000"/>
                </a:solidFill>
                <a:latin typeface="ＭＳ Ｐゴシック"/>
                <a:ea typeface="HGP創英ﾌﾟﾚｾﾞﾝｽEB"/>
                <a:cs typeface="Times New Roman"/>
              </a:rPr>
              <a:t>鳥取県農業経営・就農支援センター</a:t>
            </a:r>
            <a:endParaRPr lang="en-US" altLang="ja-JP" sz="1400" dirty="0" smtClean="0">
              <a:solidFill>
                <a:srgbClr val="000000"/>
              </a:solidFill>
              <a:latin typeface="ＭＳ Ｐゴシック"/>
              <a:ea typeface="HGP創英ﾌﾟﾚｾﾞﾝｽEB"/>
              <a:cs typeface="Times New Roman"/>
            </a:endParaRPr>
          </a:p>
          <a:p>
            <a:pPr algn="ctr">
              <a:spcAft>
                <a:spcPts val="0"/>
              </a:spcAft>
            </a:pPr>
            <a:r>
              <a:rPr lang="ja-JP" altLang="en-US" sz="1400" dirty="0" smtClean="0">
                <a:solidFill>
                  <a:srgbClr val="000000"/>
                </a:solidFill>
                <a:latin typeface="ＭＳ Ｐゴシック"/>
                <a:ea typeface="HGP創英ﾌﾟﾚｾﾞﾝｽEB"/>
                <a:cs typeface="Times New Roman"/>
              </a:rPr>
              <a:t>（事務局：鳥取県経営支援課）</a:t>
            </a:r>
            <a:endParaRPr lang="ja-JP" sz="1400" dirty="0">
              <a:effectLst/>
              <a:latin typeface="ＭＳ Ｐゴシック"/>
              <a:cs typeface="ＭＳ Ｐゴシック"/>
            </a:endParaRPr>
          </a:p>
          <a:p>
            <a:pPr algn="ctr">
              <a:spcAft>
                <a:spcPts val="0"/>
              </a:spcAft>
            </a:pPr>
            <a:r>
              <a:rPr lang="ja-JP" sz="1400" dirty="0" smtClean="0">
                <a:solidFill>
                  <a:srgbClr val="000000"/>
                </a:solidFill>
                <a:effectLst/>
                <a:latin typeface="ＭＳ Ｐゴシック"/>
                <a:ea typeface="HGP創英ﾌﾟﾚｾﾞﾝｽEB"/>
                <a:cs typeface="Times New Roman"/>
              </a:rPr>
              <a:t>〒</a:t>
            </a:r>
            <a:r>
              <a:rPr lang="ja-JP" altLang="en-US" sz="1400" dirty="0" smtClean="0">
                <a:solidFill>
                  <a:srgbClr val="000000"/>
                </a:solidFill>
                <a:latin typeface="ＭＳ Ｐゴシック"/>
                <a:ea typeface="HGP創英ﾌﾟﾚｾﾞﾝｽEB"/>
                <a:cs typeface="Times New Roman"/>
              </a:rPr>
              <a:t>６８０</a:t>
            </a:r>
            <a:r>
              <a:rPr lang="ja-JP" sz="1400" dirty="0" smtClean="0">
                <a:solidFill>
                  <a:srgbClr val="000000"/>
                </a:solidFill>
                <a:effectLst/>
                <a:latin typeface="ＭＳ Ｐゴシック"/>
                <a:ea typeface="HGP創英ﾌﾟﾚｾﾞﾝｽEB"/>
                <a:cs typeface="Times New Roman"/>
              </a:rPr>
              <a:t>－</a:t>
            </a:r>
            <a:r>
              <a:rPr lang="ja-JP" altLang="en-US" sz="1400" dirty="0">
                <a:solidFill>
                  <a:srgbClr val="000000"/>
                </a:solidFill>
                <a:latin typeface="ＭＳ Ｐゴシック"/>
                <a:ea typeface="HGP創英ﾌﾟﾚｾﾞﾝｽEB"/>
                <a:cs typeface="Times New Roman"/>
              </a:rPr>
              <a:t>８５７０</a:t>
            </a:r>
            <a:endParaRPr lang="ja-JP" sz="1400" dirty="0">
              <a:effectLst/>
              <a:latin typeface="ＭＳ Ｐゴシック"/>
              <a:cs typeface="ＭＳ Ｐゴシック"/>
            </a:endParaRPr>
          </a:p>
          <a:p>
            <a:pPr algn="ctr">
              <a:spcAft>
                <a:spcPts val="0"/>
              </a:spcAft>
            </a:pPr>
            <a:r>
              <a:rPr lang="ja-JP" altLang="en-US" sz="1400" dirty="0" smtClean="0">
                <a:solidFill>
                  <a:srgbClr val="000000"/>
                </a:solidFill>
                <a:latin typeface="ＭＳ Ｐゴシック"/>
                <a:ea typeface="HGP創英ﾌﾟﾚｾﾞﾝｽEB"/>
                <a:cs typeface="Times New Roman"/>
              </a:rPr>
              <a:t>鳥取</a:t>
            </a:r>
            <a:r>
              <a:rPr lang="ja-JP" sz="1400" dirty="0" smtClean="0">
                <a:solidFill>
                  <a:srgbClr val="000000"/>
                </a:solidFill>
                <a:effectLst/>
                <a:latin typeface="ＭＳ Ｐゴシック"/>
                <a:ea typeface="HGP創英ﾌﾟﾚｾﾞﾝｽEB"/>
                <a:cs typeface="Times New Roman"/>
              </a:rPr>
              <a:t>県</a:t>
            </a:r>
            <a:r>
              <a:rPr lang="ja-JP" altLang="en-US" sz="1400" dirty="0" smtClean="0">
                <a:solidFill>
                  <a:srgbClr val="000000"/>
                </a:solidFill>
                <a:latin typeface="ＭＳ Ｐゴシック"/>
                <a:ea typeface="HGP創英ﾌﾟﾚｾﾞﾝｽEB"/>
                <a:cs typeface="Times New Roman"/>
              </a:rPr>
              <a:t>鳥取</a:t>
            </a:r>
            <a:r>
              <a:rPr lang="ja-JP" sz="1400" dirty="0" smtClean="0">
                <a:solidFill>
                  <a:srgbClr val="000000"/>
                </a:solidFill>
                <a:effectLst/>
                <a:latin typeface="ＭＳ Ｐゴシック"/>
                <a:ea typeface="HGP創英ﾌﾟﾚｾﾞﾝｽEB"/>
                <a:cs typeface="Times New Roman"/>
              </a:rPr>
              <a:t>市</a:t>
            </a:r>
            <a:r>
              <a:rPr lang="ja-JP" altLang="en-US" sz="1400" dirty="0" smtClean="0">
                <a:solidFill>
                  <a:srgbClr val="000000"/>
                </a:solidFill>
                <a:latin typeface="ＭＳ Ｐゴシック"/>
                <a:ea typeface="HGP創英ﾌﾟﾚｾﾞﾝｽEB"/>
                <a:cs typeface="Times New Roman"/>
              </a:rPr>
              <a:t>東町</a:t>
            </a:r>
            <a:r>
              <a:rPr lang="ja-JP" sz="1400" dirty="0" smtClean="0">
                <a:solidFill>
                  <a:srgbClr val="000000"/>
                </a:solidFill>
                <a:effectLst/>
                <a:latin typeface="ＭＳ Ｐゴシック"/>
                <a:ea typeface="HGP創英ﾌﾟﾚｾﾞﾝｽEB"/>
                <a:cs typeface="Times New Roman"/>
              </a:rPr>
              <a:t>１</a:t>
            </a:r>
            <a:r>
              <a:rPr lang="ja-JP" altLang="en-US" sz="1400" dirty="0" smtClean="0">
                <a:solidFill>
                  <a:srgbClr val="000000"/>
                </a:solidFill>
                <a:effectLst/>
                <a:latin typeface="ＭＳ Ｐゴシック"/>
                <a:ea typeface="HGP創英ﾌﾟﾚｾﾞﾝｽEB"/>
                <a:cs typeface="Times New Roman"/>
              </a:rPr>
              <a:t>丁目２２０</a:t>
            </a:r>
            <a:endParaRPr lang="en-US" altLang="ja-JP" sz="1400" dirty="0">
              <a:latin typeface="ＭＳ Ｐゴシック"/>
              <a:cs typeface="Times New Roman"/>
            </a:endParaRPr>
          </a:p>
          <a:p>
            <a:pPr algn="ctr">
              <a:spcAft>
                <a:spcPts val="0"/>
              </a:spcAft>
            </a:pPr>
            <a:r>
              <a:rPr lang="ja-JP" sz="1400" dirty="0" smtClean="0">
                <a:solidFill>
                  <a:srgbClr val="000000"/>
                </a:solidFill>
                <a:effectLst/>
                <a:latin typeface="ＭＳ Ｐゴシック"/>
                <a:ea typeface="ＭＳ 明朝"/>
                <a:cs typeface="ＭＳ 明朝"/>
              </a:rPr>
              <a:t>☎</a:t>
            </a:r>
            <a:r>
              <a:rPr lang="en-US" altLang="ja-JP" sz="1400" dirty="0" smtClean="0">
                <a:solidFill>
                  <a:srgbClr val="000000"/>
                </a:solidFill>
                <a:latin typeface="HGP創英ﾌﾟﾚｾﾞﾝｽEB"/>
                <a:cs typeface="Times New Roman"/>
              </a:rPr>
              <a:t>0857</a:t>
            </a:r>
            <a:r>
              <a:rPr lang="en-US" sz="1400" dirty="0" smtClean="0">
                <a:solidFill>
                  <a:srgbClr val="000000"/>
                </a:solidFill>
                <a:effectLst/>
                <a:latin typeface="HGP創英ﾌﾟﾚｾﾞﾝｽEB"/>
                <a:cs typeface="Times New Roman"/>
              </a:rPr>
              <a:t>-</a:t>
            </a:r>
            <a:r>
              <a:rPr lang="en-US" altLang="ja-JP" sz="1400" dirty="0" smtClean="0">
                <a:solidFill>
                  <a:srgbClr val="000000"/>
                </a:solidFill>
                <a:effectLst/>
                <a:latin typeface="HGP創英ﾌﾟﾚｾﾞﾝｽEB"/>
                <a:cs typeface="Times New Roman"/>
              </a:rPr>
              <a:t>26</a:t>
            </a:r>
            <a:r>
              <a:rPr lang="en-US" sz="1400" dirty="0" smtClean="0">
                <a:solidFill>
                  <a:srgbClr val="000000"/>
                </a:solidFill>
                <a:effectLst/>
                <a:latin typeface="HGP創英ﾌﾟﾚｾﾞﾝｽEB"/>
                <a:cs typeface="Times New Roman"/>
              </a:rPr>
              <a:t>-</a:t>
            </a:r>
            <a:r>
              <a:rPr lang="en-US" altLang="ja-JP" sz="1400" dirty="0" smtClean="0">
                <a:solidFill>
                  <a:srgbClr val="000000"/>
                </a:solidFill>
                <a:effectLst/>
                <a:latin typeface="HGP創英ﾌﾟﾚｾﾞﾝｽEB"/>
                <a:cs typeface="Times New Roman"/>
              </a:rPr>
              <a:t>7262</a:t>
            </a:r>
            <a:endParaRPr lang="ja-JP" sz="1400" dirty="0">
              <a:effectLst/>
              <a:latin typeface="ＭＳ Ｐゴシック"/>
              <a:cs typeface="ＭＳ Ｐゴシック"/>
            </a:endParaRPr>
          </a:p>
        </p:txBody>
      </p:sp>
      <p:sp>
        <p:nvSpPr>
          <p:cNvPr id="1291" name="正方形/長方形 9"/>
          <p:cNvSpPr/>
          <p:nvPr/>
        </p:nvSpPr>
        <p:spPr>
          <a:xfrm>
            <a:off x="44625" y="1520618"/>
            <a:ext cx="6768752" cy="1118959"/>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152400">
              <a:spcAft>
                <a:spcPts val="0"/>
              </a:spcAft>
            </a:pPr>
            <a:endParaRPr lang="en-US" altLang="ja-JP" sz="1400" dirty="0">
              <a:solidFill>
                <a:srgbClr val="002060"/>
              </a:solidFill>
              <a:latin typeface="ＭＳ Ｐゴシック"/>
              <a:ea typeface="HG丸ｺﾞｼｯｸM-PRO"/>
              <a:cs typeface="Times New Roman"/>
            </a:endParaRPr>
          </a:p>
          <a:p>
            <a:pPr indent="152400">
              <a:spcAft>
                <a:spcPts val="0"/>
              </a:spcAft>
            </a:pPr>
            <a:endParaRPr lang="en-US" altLang="ja-JP" sz="1400" dirty="0" smtClean="0">
              <a:solidFill>
                <a:srgbClr val="002060"/>
              </a:solidFill>
              <a:effectLst/>
              <a:latin typeface="ＭＳ Ｐゴシック"/>
              <a:ea typeface="HG丸ｺﾞｼｯｸM-PRO"/>
              <a:cs typeface="Times New Roman"/>
            </a:endParaRPr>
          </a:p>
          <a:p>
            <a:pPr indent="152400">
              <a:spcAft>
                <a:spcPts val="0"/>
              </a:spcAft>
            </a:pPr>
            <a:endParaRPr lang="en-US" altLang="ja-JP" sz="1400" dirty="0">
              <a:solidFill>
                <a:srgbClr val="002060"/>
              </a:solidFill>
              <a:latin typeface="ＭＳ Ｐゴシック"/>
              <a:ea typeface="HG丸ｺﾞｼｯｸM-PRO"/>
              <a:cs typeface="Times New Roman"/>
            </a:endParaRPr>
          </a:p>
          <a:p>
            <a:pPr indent="152400">
              <a:spcAft>
                <a:spcPts val="0"/>
              </a:spcAft>
            </a:pPr>
            <a:endParaRPr lang="en-US" altLang="ja-JP" sz="1400" dirty="0" smtClean="0">
              <a:solidFill>
                <a:srgbClr val="002060"/>
              </a:solidFill>
              <a:effectLst/>
              <a:latin typeface="ＭＳ Ｐゴシック"/>
              <a:ea typeface="HG丸ｺﾞｼｯｸM-PRO"/>
              <a:cs typeface="Times New Roman"/>
            </a:endParaRPr>
          </a:p>
          <a:p>
            <a:pPr indent="152400">
              <a:spcAft>
                <a:spcPts val="0"/>
              </a:spcAft>
            </a:pPr>
            <a:endParaRPr lang="ja-JP" sz="1400" dirty="0">
              <a:effectLst/>
              <a:latin typeface="ＭＳ Ｐゴシック"/>
              <a:cs typeface="ＭＳ Ｐゴシック"/>
            </a:endParaRPr>
          </a:p>
        </p:txBody>
      </p:sp>
      <p:sp>
        <p:nvSpPr>
          <p:cNvPr id="1292" name="正方形/長方形 10"/>
          <p:cNvSpPr/>
          <p:nvPr/>
        </p:nvSpPr>
        <p:spPr>
          <a:xfrm>
            <a:off x="44626" y="2639577"/>
            <a:ext cx="6768750" cy="2385429"/>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45720" rIns="91440" bIns="45720" numCol="1" spcCol="0" rtlCol="0" fromWordArt="0" anchor="t" anchorCtr="0" forceAA="0" compatLnSpc="1">
            <a:prstTxWarp prst="textNoShape">
              <a:avLst/>
            </a:prstTxWarp>
            <a:noAutofit/>
          </a:bodyPr>
          <a:lstStyle/>
          <a:p>
            <a:pPr algn="l">
              <a:spcAft>
                <a:spcPts val="0"/>
              </a:spcAft>
            </a:pPr>
            <a:r>
              <a:rPr lang="ja-JP" b="1" kern="100" dirty="0" smtClean="0">
                <a:solidFill>
                  <a:srgbClr val="33CC33"/>
                </a:solidFill>
                <a:effectLst/>
                <a:latin typeface="ＭＳ ゴシック" panose="020B0609070205080204" pitchFamily="49" charset="-128"/>
                <a:ea typeface="ＭＳ ゴシック" panose="020B0609070205080204" pitchFamily="49" charset="-128"/>
                <a:cs typeface="Times New Roman"/>
              </a:rPr>
              <a:t>◆</a:t>
            </a:r>
            <a:r>
              <a:rPr lang="ja-JP" altLang="en-US" b="1" kern="100" dirty="0" smtClean="0">
                <a:solidFill>
                  <a:srgbClr val="33CC33"/>
                </a:solidFill>
                <a:latin typeface="ＭＳ ゴシック" panose="020B0609070205080204" pitchFamily="49" charset="-128"/>
                <a:ea typeface="ＭＳ ゴシック" panose="020B0609070205080204" pitchFamily="49" charset="-128"/>
                <a:cs typeface="Times New Roman"/>
              </a:rPr>
              <a:t>鳥取</a:t>
            </a:r>
            <a:r>
              <a:rPr lang="ja-JP" b="1" kern="100" dirty="0" smtClean="0">
                <a:solidFill>
                  <a:srgbClr val="33CC33"/>
                </a:solidFill>
                <a:effectLst/>
                <a:latin typeface="ＭＳ ゴシック" panose="020B0609070205080204" pitchFamily="49" charset="-128"/>
                <a:ea typeface="ＭＳ ゴシック" panose="020B0609070205080204" pitchFamily="49" charset="-128"/>
                <a:cs typeface="Times New Roman"/>
              </a:rPr>
              <a:t>県の農業</a:t>
            </a:r>
            <a:endParaRPr lang="en-US" altLang="ja-JP" b="1" kern="100" dirty="0" smtClean="0">
              <a:solidFill>
                <a:srgbClr val="33CC33"/>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ja-JP" sz="1400" kern="100" dirty="0">
              <a:effectLst/>
              <a:latin typeface="ＭＳ ゴシック" panose="020B0609070205080204" pitchFamily="49" charset="-128"/>
              <a:ea typeface="ＭＳ ゴシック" panose="020B0609070205080204" pitchFamily="49" charset="-128"/>
              <a:cs typeface="Times New Roman"/>
            </a:endParaRPr>
          </a:p>
        </p:txBody>
      </p:sp>
      <p:sp>
        <p:nvSpPr>
          <p:cNvPr id="1293" name="片側の 2 つの角を丸めた四角形 11"/>
          <p:cNvSpPr/>
          <p:nvPr/>
        </p:nvSpPr>
        <p:spPr>
          <a:xfrm>
            <a:off x="44624" y="5025008"/>
            <a:ext cx="6768751" cy="4648002"/>
          </a:xfrm>
          <a:prstGeom prst="round2SameRect">
            <a:avLst>
              <a:gd name="adj1" fmla="val 0"/>
              <a:gd name="adj2" fmla="val 4571"/>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45720" rIns="91440" bIns="45720" numCol="1" spcCol="0" rtlCol="0" fromWordArt="0" anchor="t" anchorCtr="0" forceAA="0" compatLnSpc="1">
            <a:prstTxWarp prst="textNoShape">
              <a:avLst/>
            </a:prstTxWarp>
            <a:noAutofit/>
          </a:bodyPr>
          <a:lstStyle/>
          <a:p>
            <a:r>
              <a:rPr lang="ja-JP" altLang="ja-JP" b="1" dirty="0">
                <a:solidFill>
                  <a:srgbClr val="33CC33"/>
                </a:solidFill>
                <a:latin typeface="ＭＳ ゴシック" panose="020B0609070205080204" pitchFamily="49" charset="-128"/>
                <a:ea typeface="ＭＳ ゴシック" panose="020B0609070205080204" pitchFamily="49" charset="-128"/>
              </a:rPr>
              <a:t>◆先輩就農者の</a:t>
            </a:r>
            <a:r>
              <a:rPr lang="ja-JP" altLang="ja-JP" b="1" dirty="0" smtClean="0">
                <a:solidFill>
                  <a:srgbClr val="33CC33"/>
                </a:solidFill>
                <a:latin typeface="ＭＳ ゴシック" panose="020B0609070205080204" pitchFamily="49" charset="-128"/>
                <a:ea typeface="ＭＳ ゴシック" panose="020B0609070205080204" pitchFamily="49" charset="-128"/>
              </a:rPr>
              <a:t>状況</a:t>
            </a:r>
            <a:endParaRPr lang="en-US" altLang="ja-JP" b="1" dirty="0" smtClean="0">
              <a:solidFill>
                <a:srgbClr val="33CC33"/>
              </a:solidFill>
              <a:latin typeface="ＭＳ ゴシック" panose="020B0609070205080204" pitchFamily="49" charset="-128"/>
              <a:ea typeface="ＭＳ ゴシック" panose="020B0609070205080204" pitchFamily="49" charset="-128"/>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endParaRPr lang="ja-JP"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294" name="テキスト ボックス 4"/>
          <p:cNvSpPr txBox="1"/>
          <p:nvPr/>
        </p:nvSpPr>
        <p:spPr>
          <a:xfrm>
            <a:off x="44626" y="1623914"/>
            <a:ext cx="6799285" cy="1015663"/>
          </a:xfrm>
          <a:prstGeom prst="rect">
            <a:avLst/>
          </a:prstGeom>
          <a:noFill/>
        </p:spPr>
        <p:txBody>
          <a:bodyPr wrap="square" rtlCol="0">
            <a:spAutoFit/>
          </a:bodyPr>
          <a:lstStyle/>
          <a:p>
            <a:pPr indent="152400">
              <a:spcAft>
                <a:spcPts val="0"/>
              </a:spcAft>
            </a:pPr>
            <a:r>
              <a:rPr lang="ja-JP" altLang="en-US" sz="1200" dirty="0">
                <a:latin typeface="HG丸ｺﾞｼｯｸM-PRO" panose="020F0600000000000000" pitchFamily="50" charset="-128"/>
                <a:ea typeface="HG丸ｺﾞｼｯｸM-PRO" panose="020F0600000000000000" pitchFamily="50" charset="-128"/>
                <a:cs typeface="Times New Roman"/>
              </a:rPr>
              <a:t>青く澄み渡る日本海、緑豊かな山々</a:t>
            </a:r>
            <a:r>
              <a:rPr lang="ja-JP" altLang="en-US" sz="1200" dirty="0" smtClean="0">
                <a:latin typeface="HG丸ｺﾞｼｯｸM-PRO" panose="020F0600000000000000" pitchFamily="50" charset="-128"/>
                <a:ea typeface="HG丸ｺﾞｼｯｸM-PRO" panose="020F0600000000000000" pitchFamily="50" charset="-128"/>
                <a:cs typeface="Times New Roman"/>
              </a:rPr>
              <a:t>。豊か</a:t>
            </a:r>
            <a:r>
              <a:rPr lang="ja-JP" altLang="en-US" sz="1200" dirty="0">
                <a:latin typeface="HG丸ｺﾞｼｯｸM-PRO" panose="020F0600000000000000" pitchFamily="50" charset="-128"/>
                <a:ea typeface="HG丸ｺﾞｼｯｸM-PRO" panose="020F0600000000000000" pitchFamily="50" charset="-128"/>
                <a:cs typeface="Times New Roman"/>
              </a:rPr>
              <a:t>な自然に</a:t>
            </a:r>
            <a:r>
              <a:rPr lang="ja-JP" altLang="en-US" sz="1200" dirty="0" smtClean="0">
                <a:latin typeface="HG丸ｺﾞｼｯｸM-PRO" panose="020F0600000000000000" pitchFamily="50" charset="-128"/>
                <a:ea typeface="HG丸ｺﾞｼｯｸM-PRO" panose="020F0600000000000000" pitchFamily="50" charset="-128"/>
                <a:cs typeface="Times New Roman"/>
              </a:rPr>
              <a:t>囲まれた鳥取県では、特産の二十世紀</a:t>
            </a:r>
            <a:r>
              <a:rPr lang="ja-JP" altLang="en-US" sz="1200" dirty="0">
                <a:latin typeface="HG丸ｺﾞｼｯｸM-PRO" panose="020F0600000000000000" pitchFamily="50" charset="-128"/>
                <a:ea typeface="HG丸ｺﾞｼｯｸM-PRO" panose="020F0600000000000000" pitchFamily="50" charset="-128"/>
                <a:cs typeface="Times New Roman"/>
              </a:rPr>
              <a:t>梨をはじめ</a:t>
            </a:r>
            <a:r>
              <a:rPr lang="ja-JP" altLang="en-US" sz="1200" dirty="0" smtClean="0">
                <a:latin typeface="HG丸ｺﾞｼｯｸM-PRO" panose="020F0600000000000000" pitchFamily="50" charset="-128"/>
                <a:ea typeface="HG丸ｺﾞｼｯｸM-PRO" panose="020F0600000000000000" pitchFamily="50" charset="-128"/>
                <a:cs typeface="Times New Roman"/>
              </a:rPr>
              <a:t>、特色ある数々</a:t>
            </a:r>
            <a:r>
              <a:rPr lang="ja-JP" altLang="en-US" sz="1200" dirty="0">
                <a:latin typeface="HG丸ｺﾞｼｯｸM-PRO" panose="020F0600000000000000" pitchFamily="50" charset="-128"/>
                <a:ea typeface="HG丸ｺﾞｼｯｸM-PRO" panose="020F0600000000000000" pitchFamily="50" charset="-128"/>
                <a:cs typeface="Times New Roman"/>
              </a:rPr>
              <a:t>の農産物が生産</a:t>
            </a:r>
            <a:r>
              <a:rPr lang="ja-JP" altLang="en-US" sz="1200" dirty="0" smtClean="0">
                <a:latin typeface="HG丸ｺﾞｼｯｸM-PRO" panose="020F0600000000000000" pitchFamily="50" charset="-128"/>
                <a:ea typeface="HG丸ｺﾞｼｯｸM-PRO" panose="020F0600000000000000" pitchFamily="50" charset="-128"/>
                <a:cs typeface="Times New Roman"/>
              </a:rPr>
              <a:t>されています。</a:t>
            </a:r>
            <a:endParaRPr lang="en-US" altLang="ja-JP" sz="1200" dirty="0" smtClean="0">
              <a:latin typeface="HG丸ｺﾞｼｯｸM-PRO" panose="020F0600000000000000" pitchFamily="50" charset="-128"/>
              <a:ea typeface="HG丸ｺﾞｼｯｸM-PRO" panose="020F0600000000000000" pitchFamily="50" charset="-128"/>
              <a:cs typeface="Times New Roman"/>
            </a:endParaRPr>
          </a:p>
          <a:p>
            <a:pPr indent="152400">
              <a:spcAft>
                <a:spcPts val="0"/>
              </a:spcAft>
            </a:pPr>
            <a:r>
              <a:rPr lang="ja-JP" altLang="en-US" sz="1200" dirty="0">
                <a:latin typeface="HG丸ｺﾞｼｯｸM-PRO" panose="020F0600000000000000" pitchFamily="50" charset="-128"/>
                <a:ea typeface="HG丸ｺﾞｼｯｸM-PRO" panose="020F0600000000000000" pitchFamily="50" charset="-128"/>
                <a:cs typeface="Times New Roman"/>
              </a:rPr>
              <a:t>このよう</a:t>
            </a:r>
            <a:r>
              <a:rPr lang="ja-JP" altLang="en-US" sz="1200" dirty="0" smtClean="0">
                <a:latin typeface="HG丸ｺﾞｼｯｸM-PRO" panose="020F0600000000000000" pitchFamily="50" charset="-128"/>
                <a:ea typeface="HG丸ｺﾞｼｯｸM-PRO" panose="020F0600000000000000" pitchFamily="50" charset="-128"/>
                <a:cs typeface="Times New Roman"/>
              </a:rPr>
              <a:t>な環境の中、鳥取県では、農業を始めようと考える方へ向けた相談体制や各種研修、就農時の機械・施設等の導入助成の実施など、様々な支援施策を用意し、関係者が一体となって、新たに農業を始める方への応援を行っています。</a:t>
            </a:r>
            <a:endParaRPr lang="en-US" altLang="ja-JP" sz="1200" dirty="0">
              <a:latin typeface="HG丸ｺﾞｼｯｸM-PRO" panose="020F0600000000000000" pitchFamily="50" charset="-128"/>
              <a:ea typeface="HG丸ｺﾞｼｯｸM-PRO" panose="020F0600000000000000" pitchFamily="50" charset="-128"/>
              <a:cs typeface="Times New Roman"/>
            </a:endParaRPr>
          </a:p>
        </p:txBody>
      </p:sp>
      <p:sp>
        <p:nvSpPr>
          <p:cNvPr id="1295" name="テキスト ボックス 13"/>
          <p:cNvSpPr txBox="1"/>
          <p:nvPr/>
        </p:nvSpPr>
        <p:spPr>
          <a:xfrm>
            <a:off x="44626" y="2921665"/>
            <a:ext cx="4464494" cy="1754326"/>
          </a:xfrm>
          <a:prstGeom prst="rect">
            <a:avLst/>
          </a:prstGeom>
          <a:noFill/>
        </p:spPr>
        <p:txBody>
          <a:bodyPr wrap="square" rtlCol="0">
            <a:spAutoFit/>
          </a:bodyPr>
          <a:lstStyle/>
          <a:p>
            <a:pPr indent="152400"/>
            <a:r>
              <a:rPr lang="ja-JP" altLang="en-US" sz="1200" kern="100" dirty="0" smtClean="0">
                <a:latin typeface="HG丸ｺﾞｼｯｸM-PRO" panose="020F0600000000000000" pitchFamily="50" charset="-128"/>
                <a:ea typeface="HG丸ｺﾞｼｯｸM-PRO" panose="020F0600000000000000" pitchFamily="50" charset="-128"/>
                <a:cs typeface="Times New Roman"/>
              </a:rPr>
              <a:t>鳥取</a:t>
            </a:r>
            <a:r>
              <a:rPr lang="ja-JP" altLang="ja-JP" sz="1200" kern="100" dirty="0" smtClean="0">
                <a:latin typeface="HG丸ｺﾞｼｯｸM-PRO" panose="020F0600000000000000" pitchFamily="50" charset="-128"/>
                <a:ea typeface="HG丸ｺﾞｼｯｸM-PRO" panose="020F0600000000000000" pitchFamily="50" charset="-128"/>
                <a:cs typeface="Times New Roman"/>
              </a:rPr>
              <a:t>県</a:t>
            </a:r>
            <a:r>
              <a:rPr lang="ja-JP" altLang="en-US" sz="1200" kern="100" dirty="0" smtClean="0">
                <a:latin typeface="HG丸ｺﾞｼｯｸM-PRO" panose="020F0600000000000000" pitchFamily="50" charset="-128"/>
                <a:ea typeface="HG丸ｺﾞｼｯｸM-PRO" panose="020F0600000000000000" pitchFamily="50" charset="-128"/>
                <a:cs typeface="Times New Roman"/>
              </a:rPr>
              <a:t>では、米、野菜、果実、畜産がバランスよく営まれ、平野部の水田地帯、海岸線に広がる砂丘地帯、中国地方最高峰の大山山麓の肥沃な黒ぼく地帯など、地域の特性を生かした農業が行われています。</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a:endParaRPr>
          </a:p>
          <a:p>
            <a:pPr indent="152400"/>
            <a:r>
              <a:rPr lang="ja-JP" altLang="en-US" sz="1200" kern="100" dirty="0" smtClean="0">
                <a:latin typeface="HG丸ｺﾞｼｯｸM-PRO" panose="020F0600000000000000" pitchFamily="50" charset="-128"/>
                <a:ea typeface="HG丸ｺﾞｼｯｸM-PRO" panose="020F0600000000000000" pitchFamily="50" charset="-128"/>
                <a:cs typeface="Times New Roman"/>
              </a:rPr>
              <a:t>近年では、野菜での新規就農者が増えており、野菜</a:t>
            </a:r>
            <a:r>
              <a:rPr lang="ja-JP" altLang="en-US" sz="1200" kern="100" dirty="0">
                <a:latin typeface="HG丸ｺﾞｼｯｸM-PRO" panose="020F0600000000000000" pitchFamily="50" charset="-128"/>
                <a:ea typeface="HG丸ｺﾞｼｯｸM-PRO" panose="020F0600000000000000" pitchFamily="50" charset="-128"/>
                <a:cs typeface="Times New Roman"/>
              </a:rPr>
              <a:t>で</a:t>
            </a:r>
            <a:r>
              <a:rPr lang="ja-JP" altLang="en-US" sz="1200" kern="100" dirty="0" smtClean="0">
                <a:latin typeface="HG丸ｺﾞｼｯｸM-PRO" panose="020F0600000000000000" pitchFamily="50" charset="-128"/>
                <a:ea typeface="HG丸ｺﾞｼｯｸM-PRO" panose="020F0600000000000000" pitchFamily="50" charset="-128"/>
                <a:cs typeface="Times New Roman"/>
              </a:rPr>
              <a:t>は、スイカ、白ネギ、ブロッコリー、トマトなど、地域にあった品目が選ばれています。特に、鳥取県西部を中心に生産されていた白ネギは、現在は県下全域に産地拡大し、新規就農者が取り組みやすい品目となっています。</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a:endParaRPr>
          </a:p>
        </p:txBody>
      </p:sp>
      <p:sp>
        <p:nvSpPr>
          <p:cNvPr id="1296" name="テキスト ボックス 12"/>
          <p:cNvSpPr txBox="1"/>
          <p:nvPr/>
        </p:nvSpPr>
        <p:spPr>
          <a:xfrm>
            <a:off x="134166" y="5385048"/>
            <a:ext cx="6571487" cy="307777"/>
          </a:xfrm>
          <a:prstGeom prst="rect">
            <a:avLst/>
          </a:prstGeom>
          <a:noFill/>
        </p:spPr>
        <p:txBody>
          <a:bodyPr wrap="square" rtlCol="0">
            <a:spAutoFit/>
          </a:bodyPr>
          <a:lstStyle/>
          <a:p>
            <a:r>
              <a:rPr lang="ja-JP" altLang="en-US" sz="1200" b="1" dirty="0" smtClean="0">
                <a:solidFill>
                  <a:srgbClr val="0070C0"/>
                </a:solidFill>
                <a:latin typeface="HG丸ｺﾞｼｯｸM-PRO" panose="020F0600000000000000" pitchFamily="50" charset="-128"/>
                <a:ea typeface="HG丸ｺﾞｼｯｸM-PRO" panose="020F0600000000000000" pitchFamily="50" charset="-128"/>
              </a:rPr>
              <a:t>① </a:t>
            </a:r>
            <a:r>
              <a:rPr kumimoji="1" lang="ja-JP" altLang="en-US" sz="1200" b="1" dirty="0" smtClean="0">
                <a:solidFill>
                  <a:srgbClr val="0070C0"/>
                </a:solidFill>
                <a:latin typeface="HG丸ｺﾞｼｯｸM-PRO" panose="020F0600000000000000" pitchFamily="50" charset="-128"/>
                <a:ea typeface="HG丸ｺﾞｼｯｸM-PRO" panose="020F0600000000000000" pitchFamily="50" charset="-128"/>
              </a:rPr>
              <a:t>新規就農者数</a:t>
            </a:r>
            <a:r>
              <a:rPr lang="ja-JP" altLang="en-US" sz="14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暫定</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令和３年　</a:t>
            </a:r>
            <a:r>
              <a:rPr lang="ja-JP" altLang="en-US" sz="1200" dirty="0">
                <a:latin typeface="HG丸ｺﾞｼｯｸM-PRO" panose="020F0600000000000000" pitchFamily="50" charset="-128"/>
                <a:ea typeface="HG丸ｺﾞｼｯｸM-PRO" panose="020F0600000000000000" pitchFamily="50" charset="-128"/>
              </a:rPr>
              <a:t>１３５</a:t>
            </a:r>
            <a:r>
              <a:rPr lang="ja-JP" altLang="en-US" sz="1200" dirty="0" smtClean="0">
                <a:latin typeface="HG丸ｺﾞｼｯｸM-PRO" panose="020F0600000000000000" pitchFamily="50" charset="-128"/>
                <a:ea typeface="HG丸ｺﾞｼｯｸM-PRO" panose="020F0600000000000000" pitchFamily="50" charset="-128"/>
              </a:rPr>
              <a:t>名（うち独立・自営就農者</a:t>
            </a:r>
            <a:r>
              <a:rPr lang="ja-JP" altLang="en-US" sz="1200" dirty="0">
                <a:latin typeface="HG丸ｺﾞｼｯｸM-PRO" panose="020F0600000000000000" pitchFamily="50" charset="-128"/>
                <a:ea typeface="HG丸ｺﾞｼｯｸM-PRO" panose="020F0600000000000000" pitchFamily="50" charset="-128"/>
              </a:rPr>
              <a:t>４４</a:t>
            </a:r>
            <a:r>
              <a:rPr lang="ja-JP" altLang="en-US" sz="1200" dirty="0" smtClean="0">
                <a:latin typeface="HG丸ｺﾞｼｯｸM-PRO" panose="020F0600000000000000" pitchFamily="50" charset="-128"/>
                <a:ea typeface="HG丸ｺﾞｼｯｸM-PRO" panose="020F0600000000000000" pitchFamily="50" charset="-128"/>
              </a:rPr>
              <a:t>名）</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297" name="図 15"/>
          <p:cNvPicPr>
            <a:picLocks noChangeAspect="1"/>
          </p:cNvPicPr>
          <p:nvPr/>
        </p:nvPicPr>
        <p:blipFill>
          <a:blip r:embed="rId1"/>
          <a:stretch>
            <a:fillRect/>
          </a:stretch>
        </p:blipFill>
        <p:spPr>
          <a:xfrm>
            <a:off x="4456533" y="3017193"/>
            <a:ext cx="2290919" cy="1563270"/>
          </a:xfrm>
          <a:prstGeom prst="ellipse">
            <a:avLst/>
          </a:prstGeom>
          <a:ln>
            <a:noFill/>
          </a:ln>
          <a:effectLst>
            <a:softEdge rad="31750"/>
          </a:effectLst>
        </p:spPr>
      </p:pic>
      <p:sp>
        <p:nvSpPr>
          <p:cNvPr id="1298" name="テキスト ボックス 16"/>
          <p:cNvSpPr txBox="1"/>
          <p:nvPr/>
        </p:nvSpPr>
        <p:spPr>
          <a:xfrm>
            <a:off x="4404321" y="2770972"/>
            <a:ext cx="2395341" cy="246221"/>
          </a:xfrm>
          <a:prstGeom prst="rect">
            <a:avLst/>
          </a:prstGeom>
          <a:noFill/>
        </p:spPr>
        <p:txBody>
          <a:bodyPr wrap="square" rtlCol="0">
            <a:spAutoFit/>
          </a:bodyPr>
          <a:lstStyle/>
          <a:p>
            <a:pPr algn="ctr"/>
            <a:r>
              <a:rPr kumimoji="1" lang="ja-JP" altLang="en-US" sz="1000" dirty="0" smtClean="0">
                <a:solidFill>
                  <a:srgbClr val="FF0000"/>
                </a:solidFill>
                <a:latin typeface="HG丸ｺﾞｼｯｸM-PRO" panose="020F0600000000000000" pitchFamily="50" charset="-128"/>
                <a:ea typeface="HG丸ｺﾞｼｯｸM-PRO" panose="020F0600000000000000" pitchFamily="50" charset="-128"/>
              </a:rPr>
              <a:t>鳥取県へＩターン就農したご夫婦</a:t>
            </a: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99" name="テキスト ボックス 17"/>
          <p:cNvSpPr txBox="1"/>
          <p:nvPr/>
        </p:nvSpPr>
        <p:spPr>
          <a:xfrm>
            <a:off x="133372" y="5673080"/>
            <a:ext cx="3538815" cy="276999"/>
          </a:xfrm>
          <a:prstGeom prst="rect">
            <a:avLst/>
          </a:prstGeom>
          <a:noFill/>
        </p:spPr>
        <p:txBody>
          <a:bodyPr wrap="square" rtlCol="0">
            <a:spAutoFit/>
          </a:bodyPr>
          <a:lstStyle/>
          <a:p>
            <a:r>
              <a:rPr lang="ja-JP" altLang="en-US" sz="1200" b="1" smtClean="0">
                <a:solidFill>
                  <a:srgbClr val="0070C0"/>
                </a:solidFill>
                <a:latin typeface="HG丸ｺﾞｼｯｸM-PRO" panose="020F0600000000000000" pitchFamily="50" charset="-128"/>
                <a:ea typeface="HG丸ｺﾞｼｯｸM-PRO" panose="020F0600000000000000" pitchFamily="50" charset="-128"/>
              </a:rPr>
              <a:t>② 先輩新規就農者</a:t>
            </a:r>
            <a:r>
              <a:rPr lang="ja-JP" altLang="en-US" sz="1200" b="1" dirty="0" smtClean="0">
                <a:solidFill>
                  <a:srgbClr val="0070C0"/>
                </a:solidFill>
                <a:latin typeface="HG丸ｺﾞｼｯｸM-PRO" panose="020F0600000000000000" pitchFamily="50" charset="-128"/>
                <a:ea typeface="HG丸ｺﾞｼｯｸM-PRO" panose="020F0600000000000000" pitchFamily="50" charset="-128"/>
              </a:rPr>
              <a:t>の紹介</a:t>
            </a:r>
            <a:endParaRPr kumimoji="1" lang="en-US" altLang="ja-JP" sz="1200" b="1" dirty="0" smtClean="0">
              <a:solidFill>
                <a:srgbClr val="0070C0"/>
              </a:solidFill>
              <a:latin typeface="HG丸ｺﾞｼｯｸM-PRO" panose="020F0600000000000000" pitchFamily="50" charset="-128"/>
              <a:ea typeface="HG丸ｺﾞｼｯｸM-PRO" panose="020F0600000000000000" pitchFamily="50" charset="-128"/>
            </a:endParaRPr>
          </a:p>
        </p:txBody>
      </p:sp>
      <p:sp>
        <p:nvSpPr>
          <p:cNvPr id="1300" name="角丸四角形 18"/>
          <p:cNvSpPr/>
          <p:nvPr/>
        </p:nvSpPr>
        <p:spPr>
          <a:xfrm>
            <a:off x="164963" y="5961112"/>
            <a:ext cx="3224879" cy="3096344"/>
          </a:xfrm>
          <a:prstGeom prst="roundRect">
            <a:avLst>
              <a:gd name="adj" fmla="val 2033"/>
            </a:avLst>
          </a:prstGeom>
          <a:solidFill>
            <a:srgbClr val="99FF99">
              <a:alpha val="24706"/>
            </a:srgbClr>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1" name="角丸四角形 19"/>
          <p:cNvSpPr/>
          <p:nvPr/>
        </p:nvSpPr>
        <p:spPr>
          <a:xfrm>
            <a:off x="3477224" y="5961112"/>
            <a:ext cx="3224879" cy="3096344"/>
          </a:xfrm>
          <a:prstGeom prst="roundRect">
            <a:avLst>
              <a:gd name="adj" fmla="val 1409"/>
            </a:avLst>
          </a:prstGeom>
          <a:solidFill>
            <a:srgbClr val="99FF99">
              <a:alpha val="25000"/>
            </a:srgbClr>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2" name="図 20"/>
          <p:cNvPicPr>
            <a:picLocks noChangeAspect="1"/>
          </p:cNvPicPr>
          <p:nvPr/>
        </p:nvPicPr>
        <p:blipFill>
          <a:blip r:embed="rId2"/>
          <a:stretch>
            <a:fillRect/>
          </a:stretch>
        </p:blipFill>
        <p:spPr>
          <a:xfrm rot="5400000">
            <a:off x="973189" y="6020718"/>
            <a:ext cx="1609219" cy="2160000"/>
          </a:xfrm>
          <a:prstGeom prst="rect">
            <a:avLst/>
          </a:prstGeom>
          <a:ln>
            <a:noFill/>
          </a:ln>
          <a:effectLst>
            <a:softEdge rad="31750"/>
          </a:effectLst>
        </p:spPr>
      </p:pic>
      <p:sp>
        <p:nvSpPr>
          <p:cNvPr id="1303" name="正方形/長方形 22"/>
          <p:cNvSpPr/>
          <p:nvPr/>
        </p:nvSpPr>
        <p:spPr>
          <a:xfrm>
            <a:off x="204287" y="8121352"/>
            <a:ext cx="3199213" cy="858743"/>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smtClean="0">
                <a:latin typeface="HG丸ｺﾞｼｯｸM-PRO" panose="020F0600000000000000" pitchFamily="50" charset="-128"/>
                <a:ea typeface="HG丸ｺﾞｼｯｸM-PRO" panose="020F0600000000000000" pitchFamily="50" charset="-128"/>
              </a:rPr>
              <a:t>これから就農する人に一言</a:t>
            </a:r>
            <a:endParaRPr lang="en-US" altLang="ja-JP" sz="1100" b="1" dirty="0" smtClean="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　自信を持って農業を始められるよう、きちんとした営農計画を立てたり、必要な技術を身につけるなど、就農前の事前の準備を怠らない事が大切だと思います。</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04" name="正方形/長方形 23"/>
          <p:cNvSpPr/>
          <p:nvPr/>
        </p:nvSpPr>
        <p:spPr>
          <a:xfrm>
            <a:off x="387155" y="5914035"/>
            <a:ext cx="2833476" cy="39604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他産業から</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新たに</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農業参入したＩさん</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05" name="正方形/長方形 24"/>
          <p:cNvSpPr/>
          <p:nvPr/>
        </p:nvSpPr>
        <p:spPr>
          <a:xfrm>
            <a:off x="205200" y="7877708"/>
            <a:ext cx="2751714" cy="24364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smtClean="0">
                <a:latin typeface="HG丸ｺﾞｼｯｸM-PRO" panose="020F0600000000000000" pitchFamily="50" charset="-128"/>
                <a:ea typeface="HG丸ｺﾞｼｯｸM-PRO" panose="020F0600000000000000" pitchFamily="50" charset="-128"/>
              </a:rPr>
              <a:t>◆経営品目：</a:t>
            </a:r>
            <a:r>
              <a:rPr kumimoji="1" lang="ja-JP" altLang="en-US" sz="1100" dirty="0" smtClean="0">
                <a:latin typeface="HG丸ｺﾞｼｯｸM-PRO" panose="020F0600000000000000" pitchFamily="50" charset="-128"/>
                <a:ea typeface="HG丸ｺﾞｼｯｸM-PRO" panose="020F0600000000000000" pitchFamily="50" charset="-128"/>
              </a:rPr>
              <a:t>キュウリ、トマト、ナス</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06" name="正方形/長方形 25"/>
          <p:cNvSpPr/>
          <p:nvPr/>
        </p:nvSpPr>
        <p:spPr>
          <a:xfrm>
            <a:off x="3574372" y="5920700"/>
            <a:ext cx="2878964" cy="39604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妻の実家でＩターン就農したＳさん</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307" name="図 2"/>
          <p:cNvPicPr>
            <a:picLocks noChangeAspect="1"/>
          </p:cNvPicPr>
          <p:nvPr/>
        </p:nvPicPr>
        <p:blipFill>
          <a:blip r:embed="rId3"/>
          <a:srcRect t="-2"/>
          <a:stretch>
            <a:fillRect/>
          </a:stretch>
        </p:blipFill>
        <p:spPr>
          <a:xfrm>
            <a:off x="3944234" y="6321328"/>
            <a:ext cx="2149062" cy="1584000"/>
          </a:xfrm>
          <a:prstGeom prst="rect">
            <a:avLst/>
          </a:prstGeom>
          <a:ln>
            <a:noFill/>
          </a:ln>
          <a:effectLst>
            <a:softEdge rad="31750"/>
          </a:effectLst>
        </p:spPr>
      </p:pic>
      <p:sp>
        <p:nvSpPr>
          <p:cNvPr id="1308" name="正方形/長方形 28"/>
          <p:cNvSpPr/>
          <p:nvPr/>
        </p:nvSpPr>
        <p:spPr>
          <a:xfrm>
            <a:off x="3501008" y="8111758"/>
            <a:ext cx="3167520" cy="945698"/>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smtClean="0">
                <a:latin typeface="HG丸ｺﾞｼｯｸM-PRO" panose="020F0600000000000000" pitchFamily="50" charset="-128"/>
                <a:ea typeface="HG丸ｺﾞｼｯｸM-PRO" panose="020F0600000000000000" pitchFamily="50" charset="-128"/>
              </a:rPr>
              <a:t>これから就農する人に一言</a:t>
            </a:r>
            <a:endParaRPr lang="en-US" altLang="ja-JP" sz="1100" b="1"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鳥取県は基幹作物となる品目が多く、支援体制も手厚いので、参入しやすい場所でした。就農後は、農作業だけでなく、地元農家と積極的に交流し、地域に溶け込</a:t>
            </a:r>
            <a:r>
              <a:rPr lang="ja-JP" altLang="en-US" sz="1100" dirty="0">
                <a:latin typeface="HG丸ｺﾞｼｯｸM-PRO" panose="020F0600000000000000" pitchFamily="50" charset="-128"/>
                <a:ea typeface="HG丸ｺﾞｼｯｸM-PRO" panose="020F0600000000000000" pitchFamily="50" charset="-128"/>
              </a:rPr>
              <a:t>む</a:t>
            </a:r>
            <a:r>
              <a:rPr lang="ja-JP" altLang="en-US" sz="1100" dirty="0" smtClean="0">
                <a:latin typeface="HG丸ｺﾞｼｯｸM-PRO" panose="020F0600000000000000" pitchFamily="50" charset="-128"/>
                <a:ea typeface="HG丸ｺﾞｼｯｸM-PRO" panose="020F0600000000000000" pitchFamily="50" charset="-128"/>
              </a:rPr>
              <a:t>ことが大切です。</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09" name="正方形/長方形 27"/>
          <p:cNvSpPr/>
          <p:nvPr/>
        </p:nvSpPr>
        <p:spPr>
          <a:xfrm>
            <a:off x="3501008" y="7905328"/>
            <a:ext cx="2993661" cy="24364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smtClean="0">
                <a:latin typeface="HG丸ｺﾞｼｯｸM-PRO" panose="020F0600000000000000" pitchFamily="50" charset="-128"/>
                <a:ea typeface="HG丸ｺﾞｼｯｸM-PRO" panose="020F0600000000000000" pitchFamily="50" charset="-128"/>
              </a:rPr>
              <a:t>◆経営品目：</a:t>
            </a:r>
            <a:r>
              <a:rPr lang="ja-JP" altLang="en-US" sz="1100" dirty="0" smtClean="0">
                <a:latin typeface="HG丸ｺﾞｼｯｸM-PRO" panose="020F0600000000000000" pitchFamily="50" charset="-128"/>
                <a:ea typeface="HG丸ｺﾞｼｯｸM-PRO" panose="020F0600000000000000" pitchFamily="50" charset="-128"/>
              </a:rPr>
              <a:t>ブロッコリー、スイートコーン</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10" name="テキスト ボックス 5"/>
          <p:cNvSpPr txBox="1"/>
          <p:nvPr/>
        </p:nvSpPr>
        <p:spPr>
          <a:xfrm>
            <a:off x="145738" y="9057456"/>
            <a:ext cx="6710539" cy="615553"/>
          </a:xfrm>
          <a:prstGeom prst="rect">
            <a:avLst/>
          </a:prstGeom>
          <a:noFill/>
          <a:ln>
            <a:noFill/>
          </a:ln>
        </p:spPr>
        <p:txBody>
          <a:bodyPr wrap="square" rtlCol="0">
            <a:spAutoFit/>
          </a:bodyPr>
          <a:lstStyle/>
          <a:p>
            <a:r>
              <a:rPr lang="ja-JP" altLang="en-US" sz="1200" b="1" dirty="0">
                <a:solidFill>
                  <a:srgbClr val="0070C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0070C0"/>
                </a:solidFill>
                <a:latin typeface="HG丸ｺﾞｼｯｸM-PRO" panose="020F0600000000000000" pitchFamily="50" charset="-128"/>
                <a:ea typeface="HG丸ｺﾞｼｯｸM-PRO" panose="020F0600000000000000" pitchFamily="50" charset="-128"/>
              </a:rPr>
              <a:t>その他の先輩新規就農者からの一言</a:t>
            </a:r>
            <a:endParaRPr lang="en-US" altLang="ja-JP" sz="1200" b="1" dirty="0" smtClean="0">
              <a:solidFill>
                <a:srgbClr val="0070C0"/>
              </a:solidFill>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経営開始すると想定外の資金が必要になります。できるだけ多く自己資金を確保しておきましょう。また、同じ作物を作る先輩農家や同世代の仲間を増やし、相談しあえる環境を作ることも大切です。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11" name="スライド番号プレースホルダー 12"/>
          <p:cNvSpPr>
            <a:spLocks noGrp="1"/>
          </p:cNvSpPr>
          <p:nvPr>
            <p:ph type="sldNum" sz="quarter" idx="12"/>
          </p:nvPr>
        </p:nvSpPr>
        <p:spPr>
          <a:xfrm>
            <a:off x="2036465" y="9561512"/>
            <a:ext cx="1600200" cy="527402"/>
          </a:xfrm>
        </p:spPr>
        <p:txBody>
          <a:bodyPr/>
          <a:lstStyle/>
          <a:p>
            <a:r>
              <a:rPr kumimoji="1" lang="en-US" altLang="ja-JP" dirty="0" smtClean="0">
                <a:solidFill>
                  <a:srgbClr val="002060"/>
                </a:solidFill>
              </a:rPr>
              <a:t>11</a:t>
            </a:r>
            <a:endParaRPr kumimoji="1" lang="ja-JP" altLang="en-US" dirty="0">
              <a:solidFill>
                <a:srgbClr val="002060"/>
              </a:solidFill>
            </a:endParaRPr>
          </a:p>
        </p:txBody>
      </p:sp>
    </p:spTree>
    <p:extLst>
      <p:ext uri="{BB962C8B-B14F-4D97-AF65-F5344CB8AC3E}">
        <p14:creationId xmlns:p14="http://schemas.microsoft.com/office/powerpoint/2010/main" val="638050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7" name="片側の 2 つの角を丸めた四角形 1"/>
          <p:cNvSpPr/>
          <p:nvPr/>
        </p:nvSpPr>
        <p:spPr>
          <a:xfrm>
            <a:off x="44624" y="56457"/>
            <a:ext cx="6768752" cy="2016223"/>
          </a:xfrm>
          <a:prstGeom prst="round2Same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smtClean="0">
                <a:solidFill>
                  <a:srgbClr val="FF3300"/>
                </a:solidFill>
                <a:effectLst/>
                <a:ea typeface="ＭＳ ゴシック"/>
                <a:cs typeface="Times New Roman"/>
              </a:rPr>
              <a:t>◆</a:t>
            </a:r>
            <a:r>
              <a:rPr lang="ja-JP" altLang="en-US" kern="100" dirty="0" smtClean="0">
                <a:solidFill>
                  <a:srgbClr val="FF3300"/>
                </a:solidFill>
                <a:effectLst/>
                <a:ea typeface="ＭＳ ゴシック"/>
                <a:cs typeface="Times New Roman"/>
              </a:rPr>
              <a:t>今年度の</a:t>
            </a:r>
            <a:r>
              <a:rPr lang="ja-JP" kern="100" dirty="0" smtClean="0">
                <a:solidFill>
                  <a:srgbClr val="FF3300"/>
                </a:solidFill>
                <a:effectLst/>
                <a:ea typeface="ＭＳ ゴシック"/>
                <a:cs typeface="Times New Roman"/>
              </a:rPr>
              <a:t>就農相談会</a:t>
            </a:r>
            <a:endParaRPr lang="en-US" altLang="ja-JP" kern="100" dirty="0" smtClean="0">
              <a:solidFill>
                <a:srgbClr val="FF3300"/>
              </a:solidFill>
              <a:effectLst/>
              <a:ea typeface="ＭＳ ゴシック"/>
              <a:cs typeface="Times New Roman"/>
            </a:endParaRPr>
          </a:p>
        </p:txBody>
      </p:sp>
      <p:sp>
        <p:nvSpPr>
          <p:cNvPr id="1318" name="正方形/長方形 7"/>
          <p:cNvSpPr/>
          <p:nvPr/>
        </p:nvSpPr>
        <p:spPr>
          <a:xfrm>
            <a:off x="48791" y="2072680"/>
            <a:ext cx="6768752" cy="2707858"/>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　</a:t>
            </a:r>
            <a:r>
              <a:rPr lang="ja-JP" altLang="en-US" sz="1600" b="1" kern="100" dirty="0" smtClean="0">
                <a:solidFill>
                  <a:srgbClr val="FF3300"/>
                </a:solidFill>
                <a:effectLst/>
                <a:latin typeface="ＭＳ ゴシック" panose="020B0609070205080204" pitchFamily="49" charset="-128"/>
                <a:ea typeface="ＭＳ ゴシック" panose="020B0609070205080204" pitchFamily="49" charset="-128"/>
                <a:cs typeface="Times New Roman"/>
              </a:rPr>
              <a:t>◆就農研修制度</a:t>
            </a:r>
            <a:endParaRPr lang="en-US" altLang="ja-JP" sz="1600" b="1" kern="100" dirty="0" smtClean="0">
              <a:solidFill>
                <a:srgbClr val="FF3300"/>
              </a:solidFill>
              <a:effectLst/>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319" name="片側の 2 つの角を丸めた四角形 8"/>
          <p:cNvSpPr/>
          <p:nvPr/>
        </p:nvSpPr>
        <p:spPr>
          <a:xfrm>
            <a:off x="44624" y="8833974"/>
            <a:ext cx="6758458" cy="840647"/>
          </a:xfrm>
          <a:prstGeom prst="round2SameRect">
            <a:avLst>
              <a:gd name="adj1" fmla="val 0"/>
              <a:gd name="adj2" fmla="val 27027"/>
            </a:avLst>
          </a:prstGeom>
          <a:solidFill>
            <a:schemeClr val="accent5">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b="1" kern="100" dirty="0">
                <a:solidFill>
                  <a:srgbClr val="002060"/>
                </a:solidFill>
                <a:effectLst/>
                <a:latin typeface="ＭＳ ゴシック" panose="020B0609070205080204" pitchFamily="49" charset="-128"/>
                <a:ea typeface="ＭＳ ゴシック" panose="020B0609070205080204" pitchFamily="49" charset="-128"/>
                <a:cs typeface="Times New Roman"/>
              </a:rPr>
              <a:t>【お問い合わせ先</a:t>
            </a:r>
            <a:r>
              <a:rPr lang="ja-JP" sz="1200"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sz="12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320" name="片側の 2 つの角を丸めた四角形 9"/>
          <p:cNvSpPr/>
          <p:nvPr/>
        </p:nvSpPr>
        <p:spPr>
          <a:xfrm>
            <a:off x="44202" y="4777267"/>
            <a:ext cx="6758880" cy="4066131"/>
          </a:xfrm>
          <a:prstGeom prst="round2SameRect">
            <a:avLst>
              <a:gd name="adj1" fmla="val 0"/>
              <a:gd name="adj2" fmla="val 0"/>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sz="1600" b="1" kern="100" dirty="0" smtClean="0">
                <a:solidFill>
                  <a:srgbClr val="FF3300"/>
                </a:solidFill>
                <a:effectLst/>
                <a:latin typeface="ＭＳ ゴシック" panose="020B0609070205080204" pitchFamily="49" charset="-128"/>
                <a:ea typeface="ＭＳ ゴシック" panose="020B0609070205080204" pitchFamily="49" charset="-128"/>
                <a:cs typeface="Times New Roman"/>
              </a:rPr>
              <a:t>◆</a:t>
            </a:r>
            <a:r>
              <a:rPr lang="ja-JP" altLang="en-US" sz="1600" b="1" kern="100" dirty="0">
                <a:solidFill>
                  <a:srgbClr val="FF3300"/>
                </a:solidFill>
                <a:latin typeface="ＭＳ ゴシック" panose="020B0609070205080204" pitchFamily="49" charset="-128"/>
                <a:ea typeface="ＭＳ ゴシック" panose="020B0609070205080204" pitchFamily="49" charset="-128"/>
                <a:cs typeface="Times New Roman"/>
              </a:rPr>
              <a:t>補助</a:t>
            </a:r>
            <a:r>
              <a:rPr lang="ja-JP" altLang="en-US" sz="1600" b="1" kern="100" dirty="0" smtClean="0">
                <a:solidFill>
                  <a:srgbClr val="FF3300"/>
                </a:solidFill>
                <a:latin typeface="ＭＳ ゴシック" panose="020B0609070205080204" pitchFamily="49" charset="-128"/>
                <a:ea typeface="ＭＳ ゴシック" panose="020B0609070205080204" pitchFamily="49" charset="-128"/>
                <a:cs typeface="Times New Roman"/>
              </a:rPr>
              <a:t>事業の概要</a:t>
            </a:r>
            <a:endParaRPr lang="en-US" altLang="ja-JP" sz="1600" b="1" kern="100" dirty="0" smtClean="0">
              <a:solidFill>
                <a:srgbClr val="FF3300"/>
              </a:solidFill>
              <a:latin typeface="ＭＳ ゴシック" panose="020B0609070205080204" pitchFamily="49" charset="-128"/>
              <a:ea typeface="ＭＳ ゴシック" panose="020B0609070205080204" pitchFamily="49" charset="-128"/>
              <a:cs typeface="Times New Roman"/>
            </a:endParaRPr>
          </a:p>
          <a:p>
            <a:pPr indent="177800"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endParaRPr lang="ja-JP" kern="100" dirty="0">
              <a:effectLst/>
              <a:latin typeface="ＭＳ ゴシック" panose="020B0609070205080204" pitchFamily="49" charset="-128"/>
              <a:ea typeface="ＭＳ ゴシック" panose="020B0609070205080204" pitchFamily="49" charset="-128"/>
              <a:cs typeface="Times New Roman"/>
            </a:endParaRPr>
          </a:p>
        </p:txBody>
      </p:sp>
      <p:graphicFrame>
        <p:nvGraphicFramePr>
          <p:cNvPr id="1321" name="表 3"/>
          <p:cNvGraphicFramePr>
            <a:graphicFrameLocks noGrp="1"/>
          </p:cNvGraphicFramePr>
          <p:nvPr>
            <p:extLst/>
          </p:nvPr>
        </p:nvGraphicFramePr>
        <p:xfrm>
          <a:off x="2708920" y="148700"/>
          <a:ext cx="3666517" cy="1718578"/>
        </p:xfrm>
        <a:graphic>
          <a:graphicData uri="http://schemas.openxmlformats.org/drawingml/2006/table">
            <a:tbl>
              <a:tblPr firstRow="1" bandRow="1">
                <a:tableStyleId>{5940675A-B579-460E-94D1-54222C63F5DA}</a:tableStyleId>
              </a:tblPr>
              <a:tblGrid>
                <a:gridCol w="2160240">
                  <a:extLst>
                    <a:ext uri="{9D8B030D-6E8A-4147-A177-3AD203B41FA5}"/>
                  </a:extLst>
                </a:gridCol>
                <a:gridCol w="1506277">
                  <a:extLst>
                    <a:ext uri="{9D8B030D-6E8A-4147-A177-3AD203B41FA5}"/>
                  </a:extLst>
                </a:gridCol>
              </a:tblGrid>
              <a:tr h="274972">
                <a:tc>
                  <a:txBody>
                    <a:bodyPr/>
                    <a:lstStyle/>
                    <a:p>
                      <a:pPr algn="ctr"/>
                      <a:r>
                        <a:rPr kumimoji="1" lang="ja-JP" altLang="en-US" sz="1000" b="1" dirty="0" smtClean="0">
                          <a:latin typeface="HG丸ｺﾞｼｯｸM-PRO" panose="020F0600000000000000" pitchFamily="50" charset="-128"/>
                          <a:ea typeface="HG丸ｺﾞｼｯｸM-PRO" panose="020F0600000000000000" pitchFamily="50" charset="-128"/>
                        </a:rPr>
                        <a:t>会場</a:t>
                      </a:r>
                      <a:endParaRPr kumimoji="1" lang="ja-JP" altLang="en-US" sz="1000" b="1" dirty="0">
                        <a:latin typeface="HG丸ｺﾞｼｯｸM-PRO" panose="020F0600000000000000" pitchFamily="50" charset="-128"/>
                        <a:ea typeface="HG丸ｺﾞｼｯｸM-PRO" panose="020F0600000000000000" pitchFamily="50" charset="-128"/>
                      </a:endParaRPr>
                    </a:p>
                  </a:txBody>
                  <a:tcPr>
                    <a:solidFill>
                      <a:srgbClr val="FF99FF"/>
                    </a:solidFill>
                  </a:tcPr>
                </a:tc>
                <a:tc>
                  <a:txBody>
                    <a:bodyPr/>
                    <a:lstStyle/>
                    <a:p>
                      <a:pPr algn="ctr"/>
                      <a:r>
                        <a:rPr kumimoji="1" lang="ja-JP" altLang="en-US" sz="1000" b="1" dirty="0" smtClean="0">
                          <a:latin typeface="HG丸ｺﾞｼｯｸM-PRO" panose="020F0600000000000000" pitchFamily="50" charset="-128"/>
                          <a:ea typeface="HG丸ｺﾞｼｯｸM-PRO" panose="020F0600000000000000" pitchFamily="50" charset="-128"/>
                        </a:rPr>
                        <a:t>日時</a:t>
                      </a:r>
                      <a:endParaRPr kumimoji="1" lang="ja-JP" altLang="en-US" sz="1000" b="1" dirty="0">
                        <a:latin typeface="HG丸ｺﾞｼｯｸM-PRO" panose="020F0600000000000000" pitchFamily="50" charset="-128"/>
                        <a:ea typeface="HG丸ｺﾞｼｯｸM-PRO" panose="020F0600000000000000" pitchFamily="50" charset="-128"/>
                      </a:endParaRPr>
                    </a:p>
                  </a:txBody>
                  <a:tcPr>
                    <a:solidFill>
                      <a:srgbClr val="FF99FF"/>
                    </a:solidFill>
                  </a:tcPr>
                </a:tc>
                <a:extLst>
                  <a:ext uri="{0D108BD9-81ED-4DB2-BD59-A6C34878D82A}"/>
                </a:extLst>
              </a:tr>
              <a:tr h="240601">
                <a:tc rowSpan="2">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鳥取県立図書館</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kumimoji="1" lang="ja-JP" altLang="en-US" sz="1100" dirty="0" smtClean="0">
                          <a:latin typeface="HG丸ｺﾞｼｯｸM-PRO" panose="020F0600000000000000" pitchFamily="50" charset="-128"/>
                          <a:ea typeface="HG丸ｺﾞｼｯｸM-PRO" panose="020F0600000000000000" pitchFamily="50" charset="-128"/>
                        </a:rPr>
                        <a:t>（鳥取市尚徳町１０１）</a:t>
                      </a:r>
                      <a:endParaRPr kumimoji="1" lang="ja-JP" altLang="en-US" sz="11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令和４年７月２４日（日）</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extLst>
              </a:tr>
              <a:tr h="240601">
                <a:tc vMerge="1">
                  <a:txBody>
                    <a:bodyP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令和４年１０月１６日（日）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40601">
                <a:tc rowSpan="2">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倉吉市立図書館</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kumimoji="1" lang="ja-JP" altLang="en-US" sz="1100" dirty="0" smtClean="0">
                          <a:latin typeface="HG丸ｺﾞｼｯｸM-PRO" panose="020F0600000000000000" pitchFamily="50" charset="-128"/>
                          <a:ea typeface="HG丸ｺﾞｼｯｸM-PRO" panose="020F0600000000000000" pitchFamily="50" charset="-128"/>
                        </a:rPr>
                        <a:t>（倉吉市駄経寺町１８７－１）</a:t>
                      </a:r>
                      <a:endParaRPr kumimoji="1" lang="ja-JP" altLang="en-US" sz="11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令和４年８月２１日（日）</a:t>
                      </a:r>
                    </a:p>
                  </a:txBody>
                  <a:tcPr>
                    <a:lnT w="12700" cap="flat" cmpd="sng" algn="ctr">
                      <a:solidFill>
                        <a:schemeClr val="tx1"/>
                      </a:solidFill>
                      <a:prstDash val="solid"/>
                      <a:round/>
                      <a:headEnd type="none" w="med" len="med"/>
                      <a:tailEnd type="none" w="med" len="med"/>
                    </a:lnT>
                  </a:tcPr>
                </a:tc>
                <a:extLst>
                  <a:ext uri="{0D108BD9-81ED-4DB2-BD59-A6C34878D82A}"/>
                </a:extLst>
              </a:tr>
              <a:tr h="240601">
                <a:tc vMerge="1">
                  <a:txBody>
                    <a:bodyPr/>
                    <a:lstStyle/>
                    <a:p>
                      <a:endParaRPr kumimoji="1" lang="ja-JP" altLang="en-US" dirty="0"/>
                    </a:p>
                  </a:txBody>
                  <a:tcPr/>
                </a:tc>
                <a:tc>
                  <a:txBody>
                    <a:bodyP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令和４年１１月１３日（日）</a:t>
                      </a:r>
                    </a:p>
                  </a:txBody>
                  <a:tcPr>
                    <a:lnB w="12700" cap="flat" cmpd="sng" algn="ctr">
                      <a:solidFill>
                        <a:schemeClr val="tx1"/>
                      </a:solidFill>
                      <a:prstDash val="solid"/>
                      <a:round/>
                      <a:headEnd type="none" w="med" len="med"/>
                      <a:tailEnd type="none" w="med" len="med"/>
                    </a:lnB>
                  </a:tcPr>
                </a:tc>
                <a:extLst>
                  <a:ext uri="{0D108BD9-81ED-4DB2-BD59-A6C34878D82A}"/>
                </a:extLst>
              </a:tr>
              <a:tr h="240601">
                <a:tc rowSpan="2">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米子市立図書館</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kumimoji="1" lang="ja-JP" altLang="en-US" sz="1100" dirty="0" smtClean="0">
                          <a:latin typeface="HG丸ｺﾞｼｯｸM-PRO" panose="020F0600000000000000" pitchFamily="50" charset="-128"/>
                          <a:ea typeface="HG丸ｺﾞｼｯｸM-PRO" panose="020F0600000000000000" pitchFamily="50" charset="-128"/>
                        </a:rPr>
                        <a:t>（米子市中町８）</a:t>
                      </a:r>
                      <a:endParaRPr kumimoji="1" lang="ja-JP" altLang="en-US" sz="11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令和４年９月１８日（日）</a:t>
                      </a:r>
                    </a:p>
                  </a:txBody>
                  <a:tcPr>
                    <a:lnT w="12700" cap="flat" cmpd="sng" algn="ctr">
                      <a:solidFill>
                        <a:schemeClr val="tx1"/>
                      </a:solidFill>
                      <a:prstDash val="solid"/>
                      <a:round/>
                      <a:headEnd type="none" w="med" len="med"/>
                      <a:tailEnd type="none" w="med" len="med"/>
                    </a:lnT>
                  </a:tcPr>
                </a:tc>
                <a:extLst>
                  <a:ext uri="{0D108BD9-81ED-4DB2-BD59-A6C34878D82A}"/>
                </a:extLst>
              </a:tr>
              <a:tr h="240601">
                <a:tc vMerge="1">
                  <a:txBody>
                    <a:bodyPr/>
                    <a:lstStyle/>
                    <a:p>
                      <a:endParaRPr kumimoji="1" lang="ja-JP" altLang="en-US" dirty="0"/>
                    </a:p>
                  </a:txBody>
                  <a:tcPr/>
                </a:tc>
                <a:tc>
                  <a:txBody>
                    <a:bodyP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令和５年２月１９日（日）</a:t>
                      </a:r>
                    </a:p>
                  </a:txBody>
                  <a:tcPr/>
                </a:tc>
                <a:extLst>
                  <a:ext uri="{0D108BD9-81ED-4DB2-BD59-A6C34878D82A}"/>
                </a:extLst>
              </a:tr>
            </a:tbl>
          </a:graphicData>
        </a:graphic>
      </p:graphicFrame>
      <p:sp>
        <p:nvSpPr>
          <p:cNvPr id="1322" name="テキスト ボックス 2"/>
          <p:cNvSpPr txBox="1"/>
          <p:nvPr/>
        </p:nvSpPr>
        <p:spPr>
          <a:xfrm>
            <a:off x="281764" y="1064568"/>
            <a:ext cx="2205039" cy="830997"/>
          </a:xfrm>
          <a:prstGeom prst="rect">
            <a:avLst/>
          </a:prstGeom>
          <a:noFill/>
        </p:spPr>
        <p:txBody>
          <a:bodyPr wrap="square" rtlCol="0">
            <a:spAutoFit/>
          </a:bodyPr>
          <a:lstStyle/>
          <a:p>
            <a:r>
              <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下記の「お問い合わせ先」でも、随時就農相談を受け付けています。オンライン相談も可能です。</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23" name="テキスト ボックス 4"/>
          <p:cNvSpPr/>
          <p:nvPr/>
        </p:nvSpPr>
        <p:spPr>
          <a:xfrm>
            <a:off x="332656" y="607815"/>
            <a:ext cx="2103257" cy="306467"/>
          </a:xfrm>
          <a:prstGeom prst="roundRect">
            <a:avLst/>
          </a:prstGeom>
          <a:solidFill>
            <a:srgbClr val="92D050"/>
          </a:solid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鳥取県内での開催日程</a:t>
            </a:r>
            <a:endParaRPr kumimoji="1"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1324" name="表 6"/>
          <p:cNvGraphicFramePr>
            <a:graphicFrameLocks noGrp="1"/>
          </p:cNvGraphicFramePr>
          <p:nvPr>
            <p:extLst/>
          </p:nvPr>
        </p:nvGraphicFramePr>
        <p:xfrm>
          <a:off x="124964" y="2432720"/>
          <a:ext cx="6597355" cy="2033306"/>
        </p:xfrm>
        <a:graphic>
          <a:graphicData uri="http://schemas.openxmlformats.org/drawingml/2006/table">
            <a:tbl>
              <a:tblPr firstRow="1" bandRow="1">
                <a:tableStyleId>{5940675A-B579-460E-94D1-54222C63F5DA}</a:tableStyleId>
              </a:tblPr>
              <a:tblGrid>
                <a:gridCol w="468767">
                  <a:extLst>
                    <a:ext uri="{9D8B030D-6E8A-4147-A177-3AD203B41FA5}"/>
                  </a:extLst>
                </a:gridCol>
                <a:gridCol w="1395109">
                  <a:extLst>
                    <a:ext uri="{9D8B030D-6E8A-4147-A177-3AD203B41FA5}"/>
                  </a:extLst>
                </a:gridCol>
                <a:gridCol w="2520280">
                  <a:extLst>
                    <a:ext uri="{9D8B030D-6E8A-4147-A177-3AD203B41FA5}"/>
                  </a:extLst>
                </a:gridCol>
                <a:gridCol w="1218778">
                  <a:extLst>
                    <a:ext uri="{9D8B030D-6E8A-4147-A177-3AD203B41FA5}"/>
                  </a:extLst>
                </a:gridCol>
                <a:gridCol w="994421">
                  <a:extLst>
                    <a:ext uri="{9D8B030D-6E8A-4147-A177-3AD203B41FA5}"/>
                  </a:extLst>
                </a:gridCol>
              </a:tblGrid>
              <a:tr h="254063">
                <a:tc gridSpan="2">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研修の種類</a:t>
                      </a:r>
                      <a:endParaRPr kumimoji="1" lang="ja-JP" altLang="en-US" sz="1100" b="1" dirty="0">
                        <a:latin typeface="HG丸ｺﾞｼｯｸM-PRO" panose="020F0600000000000000" pitchFamily="50" charset="-128"/>
                        <a:ea typeface="HG丸ｺﾞｼｯｸM-PRO" panose="020F0600000000000000" pitchFamily="50" charset="-128"/>
                      </a:endParaRPr>
                    </a:p>
                  </a:txBody>
                  <a:tcPr>
                    <a:solidFill>
                      <a:srgbClr val="FFC000"/>
                    </a:solidFill>
                  </a:tcPr>
                </a:tc>
                <a:tc hMerge="1">
                  <a:txBody>
                    <a:bodyPr/>
                    <a:lstStyle/>
                    <a:p>
                      <a:pPr algn="ctr"/>
                      <a:endParaRPr kumimoji="1" lang="ja-JP" altLang="en-US" sz="1100" b="1" dirty="0">
                        <a:latin typeface="HG丸ｺﾞｼｯｸM-PRO" panose="020F0600000000000000" pitchFamily="50" charset="-128"/>
                        <a:ea typeface="HG丸ｺﾞｼｯｸM-PRO" panose="020F0600000000000000" pitchFamily="50" charset="-128"/>
                      </a:endParaRPr>
                    </a:p>
                  </a:txBody>
                  <a:tcPr>
                    <a:solidFill>
                      <a:srgbClr val="00B0F0"/>
                    </a:solidFill>
                  </a:tcPr>
                </a:tc>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内容</a:t>
                      </a:r>
                      <a:endParaRPr kumimoji="1" lang="ja-JP" altLang="en-US" sz="1100" b="1" dirty="0">
                        <a:latin typeface="HG丸ｺﾞｼｯｸM-PRO" panose="020F0600000000000000" pitchFamily="50" charset="-128"/>
                        <a:ea typeface="HG丸ｺﾞｼｯｸM-PRO" panose="020F0600000000000000" pitchFamily="50" charset="-128"/>
                      </a:endParaRPr>
                    </a:p>
                  </a:txBody>
                  <a:tcPr>
                    <a:solidFill>
                      <a:srgbClr val="FFC000"/>
                    </a:solid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実施予定時期等</a:t>
                      </a:r>
                      <a:endParaRPr kumimoji="1" lang="ja-JP" altLang="en-US" sz="1050" b="1" dirty="0">
                        <a:latin typeface="HG丸ｺﾞｼｯｸM-PRO" panose="020F0600000000000000" pitchFamily="50" charset="-128"/>
                        <a:ea typeface="HG丸ｺﾞｼｯｸM-PRO" panose="020F0600000000000000" pitchFamily="50" charset="-128"/>
                      </a:endParaRPr>
                    </a:p>
                  </a:txBody>
                  <a:tcPr>
                    <a:solidFill>
                      <a:srgbClr val="FFC000"/>
                    </a:solidFill>
                  </a:tcPr>
                </a:tc>
                <a:tc>
                  <a:txBody>
                    <a:bodyPr/>
                    <a:lstStyle/>
                    <a:p>
                      <a:pPr algn="ctr"/>
                      <a:r>
                        <a:rPr kumimoji="1" lang="ja-JP" altLang="en-US" sz="1000" b="1" dirty="0" smtClean="0">
                          <a:latin typeface="HG丸ｺﾞｼｯｸM-PRO" panose="020F0600000000000000" pitchFamily="50" charset="-128"/>
                          <a:ea typeface="HG丸ｺﾞｼｯｸM-PRO" panose="020F0600000000000000" pitchFamily="50" charset="-128"/>
                        </a:rPr>
                        <a:t>研修実施主体</a:t>
                      </a:r>
                      <a:endParaRPr kumimoji="1" lang="ja-JP" altLang="en-US" sz="1000" b="1" dirty="0">
                        <a:latin typeface="HG丸ｺﾞｼｯｸM-PRO" panose="020F0600000000000000" pitchFamily="50" charset="-128"/>
                        <a:ea typeface="HG丸ｺﾞｼｯｸM-PRO" panose="020F0600000000000000" pitchFamily="50" charset="-128"/>
                      </a:endParaRPr>
                    </a:p>
                  </a:txBody>
                  <a:tcPr>
                    <a:solidFill>
                      <a:srgbClr val="FFC000"/>
                    </a:solidFill>
                  </a:tcPr>
                </a:tc>
                <a:extLst>
                  <a:ext uri="{0D108BD9-81ED-4DB2-BD59-A6C34878D82A}"/>
                </a:extLst>
              </a:tr>
              <a:tr h="403512">
                <a:tc gridSpan="2">
                  <a:txBody>
                    <a:bodyPr/>
                    <a:lstStyle/>
                    <a:p>
                      <a:r>
                        <a:rPr kumimoji="1" lang="ja-JP" altLang="en-US" sz="1100" b="1" dirty="0" smtClean="0">
                          <a:latin typeface="HG丸ｺﾞｼｯｸM-PRO" panose="020F0600000000000000" pitchFamily="50" charset="-128"/>
                          <a:ea typeface="HG丸ｺﾞｼｯｸM-PRO" panose="020F0600000000000000" pitchFamily="50" charset="-128"/>
                        </a:rPr>
                        <a:t>アグリチャレンジ科</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hMerge="1">
                  <a:txBody>
                    <a:bodyPr/>
                    <a:lstStyle/>
                    <a:p>
                      <a:endParaRPr kumimoji="1" lang="ja-JP" altLang="en-US" sz="100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公共職業訓練として、</a:t>
                      </a:r>
                      <a:r>
                        <a:rPr kumimoji="1" lang="en-US" altLang="ja-JP" sz="800" dirty="0" smtClean="0">
                          <a:latin typeface="HG丸ｺﾞｼｯｸM-PRO" panose="020F0600000000000000" pitchFamily="50" charset="-128"/>
                          <a:ea typeface="HG丸ｺﾞｼｯｸM-PRO" panose="020F0600000000000000" pitchFamily="50" charset="-128"/>
                        </a:rPr>
                        <a:t>4</a:t>
                      </a:r>
                      <a:r>
                        <a:rPr kumimoji="1" lang="ja-JP" altLang="en-US" sz="800" dirty="0" smtClean="0">
                          <a:latin typeface="HG丸ｺﾞｼｯｸM-PRO" panose="020F0600000000000000" pitchFamily="50" charset="-128"/>
                          <a:ea typeface="HG丸ｺﾞｼｯｸM-PRO" panose="020F0600000000000000" pitchFamily="50" charset="-128"/>
                        </a:rPr>
                        <a:t>ヶ月間、農業の基礎知識のほか、実践に活かせる基本技術を習得</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800" dirty="0" smtClean="0">
                          <a:latin typeface="HG丸ｺﾞｼｯｸM-PRO" panose="020F0600000000000000" pitchFamily="50" charset="-128"/>
                          <a:ea typeface="HG丸ｺﾞｼｯｸM-PRO" panose="020F0600000000000000" pitchFamily="50" charset="-128"/>
                        </a:rPr>
                        <a:t>6</a:t>
                      </a:r>
                      <a:r>
                        <a:rPr kumimoji="1" lang="ja-JP" altLang="en-US" sz="800" dirty="0" smtClean="0">
                          <a:latin typeface="HG丸ｺﾞｼｯｸM-PRO" panose="020F0600000000000000" pitchFamily="50" charset="-128"/>
                          <a:ea typeface="HG丸ｺﾞｼｯｸM-PRO" panose="020F0600000000000000" pitchFamily="50" charset="-128"/>
                        </a:rPr>
                        <a:t>・</a:t>
                      </a:r>
                      <a:r>
                        <a:rPr kumimoji="1" lang="en-US" altLang="ja-JP" sz="800" dirty="0" smtClean="0">
                          <a:latin typeface="HG丸ｺﾞｼｯｸM-PRO" panose="020F0600000000000000" pitchFamily="50" charset="-128"/>
                          <a:ea typeface="HG丸ｺﾞｼｯｸM-PRO" panose="020F0600000000000000" pitchFamily="50" charset="-128"/>
                        </a:rPr>
                        <a:t>10</a:t>
                      </a:r>
                      <a:r>
                        <a:rPr kumimoji="1" lang="ja-JP" altLang="en-US" sz="800" dirty="0" smtClean="0">
                          <a:latin typeface="HG丸ｺﾞｼｯｸM-PRO" panose="020F0600000000000000" pitchFamily="50" charset="-128"/>
                          <a:ea typeface="HG丸ｺﾞｼｯｸM-PRO" panose="020F0600000000000000" pitchFamily="50" charset="-128"/>
                        </a:rPr>
                        <a:t>・</a:t>
                      </a:r>
                      <a:r>
                        <a:rPr kumimoji="1" lang="en-US" altLang="ja-JP" sz="800" dirty="0" smtClean="0">
                          <a:latin typeface="HG丸ｺﾞｼｯｸM-PRO" panose="020F0600000000000000" pitchFamily="50" charset="-128"/>
                          <a:ea typeface="HG丸ｺﾞｼｯｸM-PRO" panose="020F0600000000000000" pitchFamily="50" charset="-128"/>
                        </a:rPr>
                        <a:t>2</a:t>
                      </a:r>
                      <a:r>
                        <a:rPr kumimoji="1" lang="ja-JP" altLang="en-US" sz="800" dirty="0" smtClean="0">
                          <a:latin typeface="HG丸ｺﾞｼｯｸM-PRO" panose="020F0600000000000000" pitchFamily="50" charset="-128"/>
                          <a:ea typeface="HG丸ｺﾞｼｯｸM-PRO" panose="020F0600000000000000" pitchFamily="50" charset="-128"/>
                        </a:rPr>
                        <a:t>月開講</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受講料無料</a:t>
                      </a:r>
                      <a:r>
                        <a:rPr kumimoji="1" lang="en-US" altLang="ja-JP" sz="800" dirty="0" smtClean="0">
                          <a:latin typeface="HG丸ｺﾞｼｯｸM-PRO" panose="020F0600000000000000" pitchFamily="50" charset="-128"/>
                          <a:ea typeface="HG丸ｺﾞｼｯｸM-PRO" panose="020F0600000000000000" pitchFamily="50" charset="-128"/>
                        </a:rPr>
                        <a:t>)</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鳥取県産業人材育成センター</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倉吉校</a:t>
                      </a:r>
                      <a:endParaRPr kumimoji="1" lang="ja-JP" altLang="en-US" sz="7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448346">
                <a:tc rowSpan="3">
                  <a:txBody>
                    <a:bodyPr/>
                    <a:lstStyle/>
                    <a:p>
                      <a:r>
                        <a:rPr kumimoji="1" lang="ja-JP" altLang="en-US" sz="1050" b="1" dirty="0" smtClean="0">
                          <a:latin typeface="HG丸ｺﾞｼｯｸM-PRO" panose="020F0600000000000000" pitchFamily="50" charset="-128"/>
                          <a:ea typeface="HG丸ｺﾞｼｯｸM-PRO" panose="020F0600000000000000" pitchFamily="50" charset="-128"/>
                        </a:rPr>
                        <a:t>実践</a:t>
                      </a:r>
                      <a:endParaRPr kumimoji="1" lang="en-US" altLang="ja-JP" sz="1050" b="1" dirty="0" smtClean="0">
                        <a:latin typeface="HG丸ｺﾞｼｯｸM-PRO" panose="020F0600000000000000" pitchFamily="50" charset="-128"/>
                        <a:ea typeface="HG丸ｺﾞｼｯｸM-PRO" panose="020F0600000000000000" pitchFamily="50" charset="-128"/>
                      </a:endParaRPr>
                    </a:p>
                    <a:p>
                      <a:r>
                        <a:rPr kumimoji="1" lang="ja-JP" altLang="en-US" sz="1050" b="1" dirty="0" smtClean="0">
                          <a:latin typeface="HG丸ｺﾞｼｯｸM-PRO" panose="020F0600000000000000" pitchFamily="50" charset="-128"/>
                          <a:ea typeface="HG丸ｺﾞｼｯｸM-PRO" panose="020F0600000000000000" pitchFamily="50" charset="-128"/>
                        </a:rPr>
                        <a:t>研修</a:t>
                      </a:r>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a:txBody>
                    <a:bodyPr/>
                    <a:lstStyle/>
                    <a:p>
                      <a:r>
                        <a:rPr kumimoji="1" lang="ja-JP" altLang="en-US" sz="1000" b="1" dirty="0" smtClean="0">
                          <a:latin typeface="HG丸ｺﾞｼｯｸM-PRO" panose="020F0600000000000000" pitchFamily="50" charset="-128"/>
                          <a:ea typeface="HG丸ｺﾞｼｯｸM-PRO" panose="020F0600000000000000" pitchFamily="50" charset="-128"/>
                        </a:rPr>
                        <a:t>スキルアップ研修（長期研修）</a:t>
                      </a:r>
                      <a:endParaRPr kumimoji="1" lang="ja-JP" altLang="en-US" sz="100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主として農業後継者が、就農品目について、一連の管理作業を自力で行う「模擬経営」を１年間行う</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800" dirty="0" smtClean="0">
                          <a:latin typeface="HG丸ｺﾞｼｯｸM-PRO" panose="020F0600000000000000" pitchFamily="50" charset="-128"/>
                          <a:ea typeface="HG丸ｺﾞｼｯｸM-PRO" panose="020F0600000000000000" pitchFamily="50" charset="-128"/>
                        </a:rPr>
                        <a:t>４・</a:t>
                      </a:r>
                      <a:r>
                        <a:rPr kumimoji="1" lang="en-US" altLang="ja-JP" sz="800" dirty="0" smtClean="0">
                          <a:latin typeface="HG丸ｺﾞｼｯｸM-PRO" panose="020F0600000000000000" pitchFamily="50" charset="-128"/>
                          <a:ea typeface="HG丸ｺﾞｼｯｸM-PRO" panose="020F0600000000000000" pitchFamily="50" charset="-128"/>
                        </a:rPr>
                        <a:t>10</a:t>
                      </a:r>
                      <a:r>
                        <a:rPr kumimoji="1" lang="ja-JP" altLang="en-US" sz="800" dirty="0" smtClean="0">
                          <a:latin typeface="HG丸ｺﾞｼｯｸM-PRO" panose="020F0600000000000000" pitchFamily="50" charset="-128"/>
                          <a:ea typeface="HG丸ｺﾞｼｯｸM-PRO" panose="020F0600000000000000" pitchFamily="50" charset="-128"/>
                        </a:rPr>
                        <a:t>月開講</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受講料</a:t>
                      </a:r>
                      <a:r>
                        <a:rPr kumimoji="1" lang="en-US" altLang="ja-JP" sz="800" dirty="0" smtClean="0">
                          <a:latin typeface="HG丸ｺﾞｼｯｸM-PRO" panose="020F0600000000000000" pitchFamily="50" charset="-128"/>
                          <a:ea typeface="HG丸ｺﾞｼｯｸM-PRO" panose="020F0600000000000000" pitchFamily="50" charset="-128"/>
                        </a:rPr>
                        <a:t>111,600</a:t>
                      </a:r>
                      <a:r>
                        <a:rPr kumimoji="1" lang="ja-JP" altLang="en-US" sz="800" dirty="0" smtClean="0">
                          <a:latin typeface="HG丸ｺﾞｼｯｸM-PRO" panose="020F0600000000000000" pitchFamily="50" charset="-128"/>
                          <a:ea typeface="HG丸ｺﾞｼｯｸM-PRO" panose="020F0600000000000000" pitchFamily="50" charset="-128"/>
                        </a:rPr>
                        <a:t>円</a:t>
                      </a:r>
                      <a:r>
                        <a:rPr kumimoji="1" lang="en-US" altLang="ja-JP" sz="800" dirty="0" smtClean="0">
                          <a:latin typeface="HG丸ｺﾞｼｯｸM-PRO" panose="020F0600000000000000" pitchFamily="50" charset="-128"/>
                          <a:ea typeface="HG丸ｺﾞｼｯｸM-PRO" panose="020F0600000000000000" pitchFamily="50" charset="-128"/>
                        </a:rPr>
                        <a:t>)</a:t>
                      </a:r>
                      <a:endParaRPr kumimoji="1" lang="ja-JP" altLang="en-US" sz="800" dirty="0" smtClean="0">
                        <a:latin typeface="HG丸ｺﾞｼｯｸM-PRO" panose="020F0600000000000000" pitchFamily="50" charset="-128"/>
                        <a:ea typeface="HG丸ｺﾞｼｯｸM-PRO" panose="020F0600000000000000" pitchFamily="50" charset="-128"/>
                      </a:endParaRPr>
                    </a:p>
                  </a:txBody>
                  <a:tcPr anchor="ctr"/>
                </a:tc>
                <a:tc rowSpan="2">
                  <a:txBody>
                    <a:bodyPr/>
                    <a:lstStyle/>
                    <a:p>
                      <a:pPr algn="ctr"/>
                      <a:endParaRPr lang="en-US" altLang="ja-JP" sz="800" dirty="0" smtClean="0">
                        <a:latin typeface="HG丸ｺﾞｼｯｸM-PRO" panose="020F0600000000000000" pitchFamily="50" charset="-128"/>
                        <a:ea typeface="HG丸ｺﾞｼｯｸM-PRO" panose="020F0600000000000000" pitchFamily="50" charset="-128"/>
                      </a:endParaRPr>
                    </a:p>
                    <a:p>
                      <a:pPr algn="ctr"/>
                      <a:r>
                        <a:rPr lang="ja-JP" altLang="en-US" sz="800" dirty="0" smtClean="0">
                          <a:latin typeface="HG丸ｺﾞｼｯｸM-PRO" panose="020F0600000000000000" pitchFamily="50" charset="-128"/>
                          <a:ea typeface="HG丸ｺﾞｼｯｸM-PRO" panose="020F0600000000000000" pitchFamily="50" charset="-128"/>
                        </a:rPr>
                        <a:t>鳥取県立</a:t>
                      </a:r>
                      <a:endParaRPr lang="en-US" altLang="ja-JP" sz="800" dirty="0" smtClean="0">
                        <a:latin typeface="HG丸ｺﾞｼｯｸM-PRO" panose="020F0600000000000000" pitchFamily="50" charset="-128"/>
                        <a:ea typeface="HG丸ｺﾞｼｯｸM-PRO" panose="020F0600000000000000" pitchFamily="50" charset="-128"/>
                      </a:endParaRPr>
                    </a:p>
                    <a:p>
                      <a:pPr algn="ctr"/>
                      <a:r>
                        <a:rPr lang="ja-JP" altLang="en-US" sz="800" dirty="0" smtClean="0">
                          <a:latin typeface="HG丸ｺﾞｼｯｸM-PRO" panose="020F0600000000000000" pitchFamily="50" charset="-128"/>
                          <a:ea typeface="HG丸ｺﾞｼｯｸM-PRO" panose="020F0600000000000000" pitchFamily="50" charset="-128"/>
                        </a:rPr>
                        <a:t>農業大学校</a:t>
                      </a:r>
                      <a:endParaRPr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448346">
                <a:tc vMerge="1">
                  <a:txBody>
                    <a:bodyPr/>
                    <a:lstStyle/>
                    <a:p>
                      <a:endParaRPr kumimoji="1" lang="ja-JP" altLang="en-US"/>
                    </a:p>
                  </a:txBody>
                  <a:tcPr/>
                </a:tc>
                <a:tc>
                  <a:txBody>
                    <a:bodyPr/>
                    <a:lstStyle/>
                    <a:p>
                      <a:r>
                        <a:rPr kumimoji="1" lang="ja-JP" altLang="en-US" sz="1000" b="1" dirty="0" smtClean="0">
                          <a:latin typeface="HG丸ｺﾞｼｯｸM-PRO" panose="020F0600000000000000" pitchFamily="50" charset="-128"/>
                          <a:ea typeface="HG丸ｺﾞｼｯｸM-PRO" panose="020F0600000000000000" pitchFamily="50" charset="-128"/>
                        </a:rPr>
                        <a:t>スキルアップ研修（短期研修）</a:t>
                      </a:r>
                      <a:endParaRPr kumimoji="1" lang="ja-JP" altLang="en-US" sz="100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県内の主要野菜４品目（白ネギ、ブロッコリー、スイカ、ミニトマト）について、植え付け準備から収穫までの一連の栽培管理作業を約４か月行う</a:t>
                      </a:r>
                      <a:endParaRPr kumimoji="1" lang="en-US" altLang="ja-JP" sz="800" dirty="0" smtClean="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800" dirty="0" smtClean="0">
                          <a:latin typeface="HG丸ｺﾞｼｯｸM-PRO" panose="020F0600000000000000" pitchFamily="50" charset="-128"/>
                          <a:ea typeface="HG丸ｺﾞｼｯｸM-PRO" panose="020F0600000000000000" pitchFamily="50" charset="-128"/>
                        </a:rPr>
                        <a:t>開講時期は</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kumimoji="1" lang="ja-JP" altLang="en-US" sz="800" dirty="0" smtClean="0">
                          <a:latin typeface="HG丸ｺﾞｼｯｸM-PRO" panose="020F0600000000000000" pitchFamily="50" charset="-128"/>
                          <a:ea typeface="HG丸ｺﾞｼｯｸM-PRO" panose="020F0600000000000000" pitchFamily="50" charset="-128"/>
                        </a:rPr>
                        <a:t>品目により異なる</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kumimoji="1" lang="ja-JP" altLang="en-US" sz="800" dirty="0" smtClean="0">
                          <a:latin typeface="HG丸ｺﾞｼｯｸM-PRO" panose="020F0600000000000000" pitchFamily="50" charset="-128"/>
                          <a:ea typeface="HG丸ｺﾞｼｯｸM-PRO" panose="020F0600000000000000" pitchFamily="50" charset="-128"/>
                        </a:rPr>
                        <a:t>（受講料</a:t>
                      </a:r>
                      <a:r>
                        <a:rPr kumimoji="1" lang="en-US" altLang="ja-JP" sz="800" dirty="0" smtClean="0">
                          <a:latin typeface="HG丸ｺﾞｼｯｸM-PRO" panose="020F0600000000000000" pitchFamily="50" charset="-128"/>
                          <a:ea typeface="HG丸ｺﾞｼｯｸM-PRO" panose="020F0600000000000000" pitchFamily="50" charset="-128"/>
                        </a:rPr>
                        <a:t>40,000</a:t>
                      </a:r>
                      <a:r>
                        <a:rPr kumimoji="1" lang="ja-JP" altLang="en-US" sz="800" dirty="0" smtClean="0">
                          <a:latin typeface="HG丸ｺﾞｼｯｸM-PRO" panose="020F0600000000000000" pitchFamily="50" charset="-128"/>
                          <a:ea typeface="HG丸ｺﾞｼｯｸM-PRO" panose="020F0600000000000000" pitchFamily="50" charset="-128"/>
                        </a:rPr>
                        <a:t>円）</a:t>
                      </a:r>
                    </a:p>
                  </a:txBody>
                  <a:tcPr anchor="ctr"/>
                </a:tc>
                <a:tc vMerge="1">
                  <a:txBody>
                    <a:bodyPr/>
                    <a:lstStyle/>
                    <a:p>
                      <a:pPr algn="ctr"/>
                      <a:endParaRPr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448346">
                <a:tc v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solidFill>
                      <a:srgbClr val="FFFF66"/>
                    </a:solidFill>
                  </a:tcPr>
                </a:tc>
                <a:tc>
                  <a:txBody>
                    <a:bodyPr/>
                    <a:lstStyle/>
                    <a:p>
                      <a:r>
                        <a:rPr kumimoji="1" lang="ja-JP" altLang="en-US" sz="1000" b="1" dirty="0" smtClean="0">
                          <a:latin typeface="HG丸ｺﾞｼｯｸM-PRO" panose="020F0600000000000000" pitchFamily="50" charset="-128"/>
                          <a:ea typeface="HG丸ｺﾞｼｯｸM-PRO" panose="020F0600000000000000" pitchFamily="50" charset="-128"/>
                        </a:rPr>
                        <a:t>アグリスタート研修</a:t>
                      </a:r>
                      <a:endParaRPr kumimoji="1" lang="ja-JP" altLang="en-US" sz="1000" b="1" dirty="0">
                        <a:latin typeface="HG丸ｺﾞｼｯｸM-PRO" panose="020F0600000000000000" pitchFamily="50" charset="-128"/>
                        <a:ea typeface="HG丸ｺﾞｼｯｸM-PRO" panose="020F0600000000000000" pitchFamily="50" charset="-128"/>
                      </a:endParaRPr>
                    </a:p>
                  </a:txBody>
                  <a:tcPr anchor="ctr">
                    <a:solidFill>
                      <a:srgbClr val="FFFF66"/>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自営就農を目指す者を研修生として受け入れ、先進農家等で実践農業技術、経営ノウハウを習得</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第１６期生</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20</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２３年</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月から</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最長</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年間</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公財</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鳥取県農業農村担い手</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kumimoji="1" lang="ja-JP" altLang="en-US" sz="800" dirty="0" smtClean="0">
                          <a:latin typeface="HG丸ｺﾞｼｯｸM-PRO" panose="020F0600000000000000" pitchFamily="50" charset="-128"/>
                          <a:ea typeface="HG丸ｺﾞｼｯｸM-PRO" panose="020F0600000000000000" pitchFamily="50" charset="-128"/>
                        </a:rPr>
                        <a:t>育成機構</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bl>
          </a:graphicData>
        </a:graphic>
      </p:graphicFrame>
      <p:sp>
        <p:nvSpPr>
          <p:cNvPr id="1325" name="テキスト ボックス 5"/>
          <p:cNvSpPr txBox="1"/>
          <p:nvPr/>
        </p:nvSpPr>
        <p:spPr>
          <a:xfrm>
            <a:off x="44202" y="4491599"/>
            <a:ext cx="3993401" cy="261610"/>
          </a:xfrm>
          <a:prstGeom prst="rect">
            <a:avLst/>
          </a:prstGeom>
          <a:noFill/>
        </p:spPr>
        <p:txBody>
          <a:bodyPr wrap="none" rtlCol="0">
            <a:spAutoFit/>
          </a:bodyPr>
          <a:lstStyle/>
          <a:p>
            <a:r>
              <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その他市町村農業公社等が実施する農業研修もあります。</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326" name="表 10"/>
          <p:cNvGraphicFramePr>
            <a:graphicFrameLocks noGrp="1"/>
          </p:cNvGraphicFramePr>
          <p:nvPr>
            <p:extLst/>
          </p:nvPr>
        </p:nvGraphicFramePr>
        <p:xfrm>
          <a:off x="111274" y="5106117"/>
          <a:ext cx="6624735" cy="3377751"/>
        </p:xfrm>
        <a:graphic>
          <a:graphicData uri="http://schemas.openxmlformats.org/drawingml/2006/table">
            <a:tbl>
              <a:tblPr firstRow="1" bandRow="1">
                <a:tableStyleId>{5940675A-B579-460E-94D1-54222C63F5DA}</a:tableStyleId>
              </a:tblPr>
              <a:tblGrid>
                <a:gridCol w="1301502">
                  <a:extLst>
                    <a:ext uri="{9D8B030D-6E8A-4147-A177-3AD203B41FA5}"/>
                  </a:extLst>
                </a:gridCol>
                <a:gridCol w="3667050">
                  <a:extLst>
                    <a:ext uri="{9D8B030D-6E8A-4147-A177-3AD203B41FA5}"/>
                  </a:extLst>
                </a:gridCol>
                <a:gridCol w="1656183">
                  <a:extLst>
                    <a:ext uri="{9D8B030D-6E8A-4147-A177-3AD203B41FA5}"/>
                  </a:extLst>
                </a:gridCol>
              </a:tblGrid>
              <a:tr h="279167">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事業名</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rgbClr val="00B0F0"/>
                    </a:solidFill>
                  </a:tcPr>
                </a:tc>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事業の内容</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rgbClr val="00B0F0"/>
                    </a:solidFill>
                  </a:tcPr>
                </a:tc>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事業費・実施期間</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rgbClr val="00B0F0"/>
                    </a:solidFill>
                  </a:tcPr>
                </a:tc>
                <a:extLst>
                  <a:ext uri="{0D108BD9-81ED-4DB2-BD59-A6C34878D82A}"/>
                </a:extLst>
              </a:tr>
              <a:tr h="755391">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就農準備資金・</a:t>
                      </a:r>
                      <a:endParaRPr kumimoji="1" lang="en-US" altLang="ja-JP" sz="1100" b="1" dirty="0" smtClean="0">
                        <a:latin typeface="HG丸ｺﾞｼｯｸM-PRO" panose="020F0600000000000000" pitchFamily="50" charset="-128"/>
                        <a:ea typeface="HG丸ｺﾞｼｯｸM-PRO" panose="020F0600000000000000" pitchFamily="50" charset="-128"/>
                      </a:endParaRPr>
                    </a:p>
                    <a:p>
                      <a:pPr algn="ctr"/>
                      <a:r>
                        <a:rPr kumimoji="1" lang="ja-JP" altLang="en-US" sz="1100" b="1" dirty="0" smtClean="0">
                          <a:latin typeface="HG丸ｺﾞｼｯｸM-PRO" panose="020F0600000000000000" pitchFamily="50" charset="-128"/>
                          <a:ea typeface="HG丸ｺﾞｼｯｸM-PRO" panose="020F0600000000000000" pitchFamily="50" charset="-128"/>
                        </a:rPr>
                        <a:t>経営開始資金</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chemeClr val="accent5">
                        <a:lumMod val="40000"/>
                        <a:lumOff val="60000"/>
                      </a:schemeClr>
                    </a:solidFill>
                  </a:tcPr>
                </a:tc>
                <a:tc>
                  <a:txBody>
                    <a:bodyPr/>
                    <a:lstStyle/>
                    <a:p>
                      <a:r>
                        <a:rPr kumimoji="1" lang="en-US" altLang="ja-JP" sz="1000" b="1" dirty="0" smtClean="0">
                          <a:latin typeface="HG丸ｺﾞｼｯｸM-PRO" panose="020F0600000000000000" pitchFamily="50" charset="-128"/>
                          <a:ea typeface="HG丸ｺﾞｼｯｸM-PRO" panose="020F0600000000000000" pitchFamily="50" charset="-128"/>
                        </a:rPr>
                        <a:t>【</a:t>
                      </a:r>
                      <a:r>
                        <a:rPr kumimoji="1" lang="ja-JP" altLang="en-US" sz="1000" b="1" dirty="0" smtClean="0">
                          <a:latin typeface="HG丸ｺﾞｼｯｸM-PRO" panose="020F0600000000000000" pitchFamily="50" charset="-128"/>
                          <a:ea typeface="HG丸ｺﾞｼｯｸM-PRO" panose="020F0600000000000000" pitchFamily="50" charset="-128"/>
                        </a:rPr>
                        <a:t>就農準備資金</a:t>
                      </a:r>
                      <a:r>
                        <a:rPr kumimoji="1" lang="en-US" altLang="ja-JP" sz="1000" b="1"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就農予定時の年齢が</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原則５０歳未満の者が、就農研修を受ける場合に資金を交付</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最長</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年間</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p>
                    <a:p>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経営開始資金</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就農時原則５０歳</a:t>
                      </a:r>
                      <a:r>
                        <a:rPr kumimoji="1" lang="ja-JP" altLang="en-US" sz="1000" dirty="0" smtClean="0">
                          <a:latin typeface="HG丸ｺﾞｼｯｸM-PRO" panose="020F0600000000000000" pitchFamily="50" charset="-128"/>
                          <a:ea typeface="HG丸ｺﾞｼｯｸM-PRO" panose="020F0600000000000000" pitchFamily="50" charset="-128"/>
                        </a:rPr>
                        <a:t>未満の者に対し、就農後の経営安定、定着促進のため資金を交付</a:t>
                      </a:r>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就農後最大３年間</a:t>
                      </a:r>
                      <a:r>
                        <a:rPr kumimoji="1" lang="en-US" altLang="ja-JP" sz="1000" dirty="0" smtClean="0">
                          <a:latin typeface="HG丸ｺﾞｼｯｸM-PRO" panose="020F0600000000000000" pitchFamily="50" charset="-128"/>
                          <a:ea typeface="HG丸ｺﾞｼｯｸM-PRO" panose="020F0600000000000000"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年間</a:t>
                      </a:r>
                      <a:r>
                        <a:rPr kumimoji="1" lang="en-US" altLang="ja-JP" sz="1000" dirty="0" smtClean="0">
                          <a:latin typeface="HG丸ｺﾞｼｯｸM-PRO" panose="020F0600000000000000" pitchFamily="50" charset="-128"/>
                          <a:ea typeface="HG丸ｺﾞｼｯｸM-PRO" panose="020F0600000000000000" pitchFamily="50" charset="-128"/>
                        </a:rPr>
                        <a:t>150</a:t>
                      </a:r>
                      <a:r>
                        <a:rPr kumimoji="1" lang="ja-JP" altLang="en-US" sz="1000" dirty="0" smtClean="0">
                          <a:latin typeface="HG丸ｺﾞｼｯｸM-PRO" panose="020F0600000000000000" pitchFamily="50" charset="-128"/>
                          <a:ea typeface="HG丸ｺﾞｼｯｸM-PRO" panose="020F0600000000000000" pitchFamily="50" charset="-128"/>
                        </a:rPr>
                        <a:t>万円</a:t>
                      </a:r>
                    </a:p>
                  </a:txBody>
                  <a:tcPr anchor="ctr"/>
                </a:tc>
                <a:extLst>
                  <a:ext uri="{0D108BD9-81ED-4DB2-BD59-A6C34878D82A}"/>
                </a:extLst>
              </a:tr>
              <a:tr h="591175">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就農応援交付金</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chemeClr val="accent5">
                        <a:lumMod val="40000"/>
                        <a:lumOff val="60000"/>
                      </a:schemeClr>
                    </a:solidFill>
                  </a:tcP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就農初期に係る運転資金、基盤整備費等に活用できる交付金を交付　　　</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経営開始資金の受給者は対象外</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1000" dirty="0" smtClean="0">
                          <a:latin typeface="HG丸ｺﾞｼｯｸM-PRO" panose="020F0600000000000000" pitchFamily="50" charset="-128"/>
                          <a:ea typeface="HG丸ｺﾞｼｯｸM-PRO" panose="020F0600000000000000" pitchFamily="50" charset="-128"/>
                        </a:rPr>
                        <a:t>1</a:t>
                      </a:r>
                      <a:r>
                        <a:rPr kumimoji="1" lang="ja-JP" altLang="en-US" sz="1000" dirty="0" smtClean="0">
                          <a:latin typeface="HG丸ｺﾞｼｯｸM-PRO" panose="020F0600000000000000" pitchFamily="50" charset="-128"/>
                          <a:ea typeface="HG丸ｺﾞｼｯｸM-PRO" panose="020F0600000000000000" pitchFamily="50" charset="-128"/>
                        </a:rPr>
                        <a:t>年目：</a:t>
                      </a:r>
                      <a:r>
                        <a:rPr kumimoji="1" lang="en-US" altLang="ja-JP" sz="1000" dirty="0" smtClean="0">
                          <a:latin typeface="HG丸ｺﾞｼｯｸM-PRO" panose="020F0600000000000000" pitchFamily="50" charset="-128"/>
                          <a:ea typeface="HG丸ｺﾞｼｯｸM-PRO" panose="020F0600000000000000" pitchFamily="50" charset="-128"/>
                        </a:rPr>
                        <a:t>10</a:t>
                      </a:r>
                      <a:r>
                        <a:rPr kumimoji="1" lang="ja-JP" altLang="en-US" sz="1000" dirty="0" smtClean="0">
                          <a:latin typeface="HG丸ｺﾞｼｯｸM-PRO" panose="020F0600000000000000" pitchFamily="50" charset="-128"/>
                          <a:ea typeface="HG丸ｺﾞｼｯｸM-PRO" panose="020F0600000000000000" pitchFamily="50" charset="-128"/>
                        </a:rPr>
                        <a:t>万円／月</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en-US" altLang="ja-JP" sz="1000" dirty="0" smtClean="0">
                          <a:latin typeface="HG丸ｺﾞｼｯｸM-PRO" panose="020F0600000000000000" pitchFamily="50" charset="-128"/>
                          <a:ea typeface="HG丸ｺﾞｼｯｸM-PRO" panose="020F0600000000000000" pitchFamily="50" charset="-128"/>
                        </a:rPr>
                        <a:t>2</a:t>
                      </a:r>
                      <a:r>
                        <a:rPr kumimoji="1" lang="ja-JP" altLang="en-US" sz="1000" dirty="0" smtClean="0">
                          <a:latin typeface="HG丸ｺﾞｼｯｸM-PRO" panose="020F0600000000000000" pitchFamily="50" charset="-128"/>
                          <a:ea typeface="HG丸ｺﾞｼｯｸM-PRO" panose="020F0600000000000000" pitchFamily="50" charset="-128"/>
                        </a:rPr>
                        <a:t>年目：</a:t>
                      </a:r>
                      <a:r>
                        <a:rPr kumimoji="1" lang="en-US" altLang="ja-JP" sz="1000" dirty="0" smtClean="0">
                          <a:latin typeface="HG丸ｺﾞｼｯｸM-PRO" panose="020F0600000000000000" pitchFamily="50" charset="-128"/>
                          <a:ea typeface="HG丸ｺﾞｼｯｸM-PRO" panose="020F0600000000000000" pitchFamily="50" charset="-128"/>
                        </a:rPr>
                        <a:t>6.5</a:t>
                      </a:r>
                      <a:r>
                        <a:rPr kumimoji="1" lang="ja-JP" altLang="en-US" sz="1000" dirty="0" smtClean="0">
                          <a:latin typeface="HG丸ｺﾞｼｯｸM-PRO" panose="020F0600000000000000" pitchFamily="50" charset="-128"/>
                          <a:ea typeface="HG丸ｺﾞｼｯｸM-PRO" panose="020F0600000000000000" pitchFamily="50" charset="-128"/>
                        </a:rPr>
                        <a:t>万円／月</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en-US" altLang="ja-JP" sz="1000" dirty="0" smtClean="0">
                          <a:latin typeface="HG丸ｺﾞｼｯｸM-PRO" panose="020F0600000000000000" pitchFamily="50" charset="-128"/>
                          <a:ea typeface="HG丸ｺﾞｼｯｸM-PRO" panose="020F0600000000000000" pitchFamily="50" charset="-128"/>
                        </a:rPr>
                        <a:t>3</a:t>
                      </a:r>
                      <a:r>
                        <a:rPr kumimoji="1" lang="ja-JP" altLang="en-US" sz="1000" dirty="0" smtClean="0">
                          <a:latin typeface="HG丸ｺﾞｼｯｸM-PRO" panose="020F0600000000000000" pitchFamily="50" charset="-128"/>
                          <a:ea typeface="HG丸ｺﾞｼｯｸM-PRO" panose="020F0600000000000000" pitchFamily="50" charset="-128"/>
                        </a:rPr>
                        <a:t>年目：</a:t>
                      </a:r>
                      <a:r>
                        <a:rPr kumimoji="1" lang="en-US" altLang="ja-JP" sz="1000" dirty="0" smtClean="0">
                          <a:latin typeface="HG丸ｺﾞｼｯｸM-PRO" panose="020F0600000000000000" pitchFamily="50" charset="-128"/>
                          <a:ea typeface="HG丸ｺﾞｼｯｸM-PRO" panose="020F0600000000000000" pitchFamily="50" charset="-128"/>
                        </a:rPr>
                        <a:t>4</a:t>
                      </a:r>
                      <a:r>
                        <a:rPr kumimoji="1" lang="ja-JP" altLang="en-US" sz="1000" dirty="0" smtClean="0">
                          <a:latin typeface="HG丸ｺﾞｼｯｸM-PRO" panose="020F0600000000000000" pitchFamily="50" charset="-128"/>
                          <a:ea typeface="HG丸ｺﾞｼｯｸM-PRO" panose="020F0600000000000000" pitchFamily="50" charset="-128"/>
                        </a:rPr>
                        <a:t>万円／月</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591175">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就農条件整備事業</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chemeClr val="accent5">
                        <a:lumMod val="40000"/>
                        <a:lumOff val="60000"/>
                      </a:schemeClr>
                    </a:solidFill>
                  </a:tcP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就農時に必要な農業機械・施設等を新規就農者が整備する場合や農協等がリースする場合に助成</a:t>
                      </a:r>
                      <a:r>
                        <a:rPr kumimoji="1" lang="en-US" altLang="ja-JP" sz="1000" dirty="0" smtClean="0">
                          <a:latin typeface="HG丸ｺﾞｼｯｸM-PRO" panose="020F0600000000000000" pitchFamily="50" charset="-128"/>
                          <a:ea typeface="HG丸ｺﾞｼｯｸM-PRO" panose="020F0600000000000000" pitchFamily="50" charset="-128"/>
                        </a:rPr>
                        <a:t>(1</a:t>
                      </a:r>
                      <a:r>
                        <a:rPr kumimoji="1" lang="ja-JP" altLang="en-US" sz="1000" dirty="0" smtClean="0">
                          <a:latin typeface="HG丸ｺﾞｼｯｸM-PRO" panose="020F0600000000000000" pitchFamily="50" charset="-128"/>
                          <a:ea typeface="HG丸ｺﾞｼｯｸM-PRO" panose="020F0600000000000000" pitchFamily="50" charset="-128"/>
                        </a:rPr>
                        <a:t>件当たり取得価格</a:t>
                      </a:r>
                      <a:r>
                        <a:rPr kumimoji="1" lang="en-US" altLang="ja-JP" sz="1000" dirty="0" smtClean="0">
                          <a:latin typeface="HG丸ｺﾞｼｯｸM-PRO" panose="020F0600000000000000" pitchFamily="50" charset="-128"/>
                          <a:ea typeface="HG丸ｺﾞｼｯｸM-PRO" panose="020F0600000000000000" pitchFamily="50" charset="-128"/>
                        </a:rPr>
                        <a:t>10</a:t>
                      </a:r>
                      <a:r>
                        <a:rPr kumimoji="1" lang="ja-JP" altLang="en-US" sz="1000" dirty="0" smtClean="0">
                          <a:latin typeface="HG丸ｺﾞｼｯｸM-PRO" panose="020F0600000000000000" pitchFamily="50" charset="-128"/>
                          <a:ea typeface="HG丸ｺﾞｼｯｸM-PRO" panose="020F0600000000000000" pitchFamily="50" charset="-128"/>
                        </a:rPr>
                        <a:t>万円以上</a:t>
                      </a:r>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　</a:t>
                      </a:r>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類似の国事業もあります</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事業費上限：国事業と併</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ja-JP" altLang="en-US" sz="1000" dirty="0" smtClean="0">
                          <a:latin typeface="HG丸ｺﾞｼｯｸM-PRO" panose="020F0600000000000000" pitchFamily="50" charset="-128"/>
                          <a:ea typeface="HG丸ｺﾞｼｯｸM-PRO" panose="020F0600000000000000" pitchFamily="50" charset="-128"/>
                        </a:rPr>
                        <a:t>　　　　</a:t>
                      </a:r>
                      <a:r>
                        <a:rPr kumimoji="1" lang="ja-JP" altLang="en-US" sz="1000" dirty="0" err="1" smtClean="0">
                          <a:latin typeface="HG丸ｺﾞｼｯｸM-PRO" panose="020F0600000000000000" pitchFamily="50" charset="-128"/>
                          <a:ea typeface="HG丸ｺﾞｼｯｸM-PRO" panose="020F0600000000000000" pitchFamily="50" charset="-128"/>
                        </a:rPr>
                        <a:t>せて</a:t>
                      </a:r>
                      <a:r>
                        <a:rPr kumimoji="1" lang="en-US" altLang="ja-JP" sz="1000" dirty="0" smtClean="0">
                          <a:latin typeface="HG丸ｺﾞｼｯｸM-PRO" panose="020F0600000000000000" pitchFamily="50" charset="-128"/>
                          <a:ea typeface="HG丸ｺﾞｼｯｸM-PRO" panose="020F0600000000000000" pitchFamily="50" charset="-128"/>
                        </a:rPr>
                        <a:t>1,</a:t>
                      </a:r>
                      <a:r>
                        <a:rPr kumimoji="1" lang="ja-JP" altLang="en-US" sz="1000" dirty="0" smtClean="0">
                          <a:latin typeface="HG丸ｺﾞｼｯｸM-PRO" panose="020F0600000000000000" pitchFamily="50" charset="-128"/>
                          <a:ea typeface="HG丸ｺﾞｼｯｸM-PRO" panose="020F0600000000000000" pitchFamily="50" charset="-128"/>
                        </a:rPr>
                        <a:t>６</a:t>
                      </a:r>
                      <a:r>
                        <a:rPr kumimoji="1" lang="en-US" altLang="ja-JP" sz="1000" dirty="0" smtClean="0">
                          <a:latin typeface="HG丸ｺﾞｼｯｸM-PRO" panose="020F0600000000000000" pitchFamily="50" charset="-128"/>
                          <a:ea typeface="HG丸ｺﾞｼｯｸM-PRO" panose="020F0600000000000000" pitchFamily="50" charset="-128"/>
                        </a:rPr>
                        <a:t>00</a:t>
                      </a:r>
                      <a:r>
                        <a:rPr kumimoji="1" lang="ja-JP" altLang="en-US" sz="1000" dirty="0" smtClean="0">
                          <a:latin typeface="HG丸ｺﾞｼｯｸM-PRO" panose="020F0600000000000000" pitchFamily="50" charset="-128"/>
                          <a:ea typeface="HG丸ｺﾞｼｯｸM-PRO" panose="020F0600000000000000" pitchFamily="50" charset="-128"/>
                        </a:rPr>
                        <a:t>万円</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ja-JP" altLang="en-US" sz="1000" dirty="0" smtClean="0">
                          <a:latin typeface="HG丸ｺﾞｼｯｸM-PRO" panose="020F0600000000000000" pitchFamily="50" charset="-128"/>
                          <a:ea typeface="HG丸ｺﾞｼｯｸM-PRO" panose="020F0600000000000000" pitchFamily="50" charset="-128"/>
                        </a:rPr>
                        <a:t>補助率：</a:t>
                      </a:r>
                      <a:r>
                        <a:rPr kumimoji="1" lang="en-US" altLang="ja-JP" sz="1000" dirty="0" smtClean="0">
                          <a:latin typeface="HG丸ｺﾞｼｯｸM-PRO" panose="020F0600000000000000" pitchFamily="50" charset="-128"/>
                          <a:ea typeface="HG丸ｺﾞｼｯｸM-PRO" panose="020F0600000000000000" pitchFamily="50" charset="-128"/>
                        </a:rPr>
                        <a:t>1</a:t>
                      </a:r>
                      <a:r>
                        <a:rPr kumimoji="1" lang="ja-JP" altLang="en-US" sz="1000" dirty="0" smtClean="0">
                          <a:latin typeface="HG丸ｺﾞｼｯｸM-PRO" panose="020F0600000000000000" pitchFamily="50" charset="-128"/>
                          <a:ea typeface="HG丸ｺﾞｼｯｸM-PRO" panose="020F0600000000000000" pitchFamily="50" charset="-128"/>
                        </a:rPr>
                        <a:t>／</a:t>
                      </a:r>
                      <a:r>
                        <a:rPr kumimoji="1" lang="en-US" altLang="ja-JP" sz="1000" dirty="0" smtClean="0">
                          <a:latin typeface="HG丸ｺﾞｼｯｸM-PRO" panose="020F0600000000000000" pitchFamily="50" charset="-128"/>
                          <a:ea typeface="HG丸ｺﾞｼｯｸM-PRO" panose="020F0600000000000000" pitchFamily="50" charset="-128"/>
                        </a:rPr>
                        <a:t>2</a:t>
                      </a:r>
                    </a:p>
                    <a:p>
                      <a:r>
                        <a:rPr kumimoji="1" lang="ja-JP" altLang="en-US" sz="1000" dirty="0" smtClean="0">
                          <a:latin typeface="HG丸ｺﾞｼｯｸM-PRO" panose="020F0600000000000000" pitchFamily="50" charset="-128"/>
                          <a:ea typeface="HG丸ｺﾞｼｯｸM-PRO" panose="020F0600000000000000" pitchFamily="50" charset="-128"/>
                        </a:rPr>
                        <a:t>期間：就農後</a:t>
                      </a:r>
                      <a:r>
                        <a:rPr kumimoji="1" lang="en-US" altLang="ja-JP" sz="1000" dirty="0" smtClean="0">
                          <a:latin typeface="HG丸ｺﾞｼｯｸM-PRO" panose="020F0600000000000000" pitchFamily="50" charset="-128"/>
                          <a:ea typeface="HG丸ｺﾞｼｯｸM-PRO" panose="020F0600000000000000" pitchFamily="50" charset="-128"/>
                        </a:rPr>
                        <a:t>5</a:t>
                      </a:r>
                      <a:r>
                        <a:rPr kumimoji="1" lang="ja-JP" altLang="en-US" sz="1000" dirty="0" smtClean="0">
                          <a:latin typeface="HG丸ｺﾞｼｯｸM-PRO" panose="020F0600000000000000" pitchFamily="50" charset="-128"/>
                          <a:ea typeface="HG丸ｺﾞｼｯｸM-PRO" panose="020F0600000000000000" pitchFamily="50" charset="-128"/>
                        </a:rPr>
                        <a:t>年以内</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591175">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就農・くらし</a:t>
                      </a:r>
                      <a:endParaRPr kumimoji="1" lang="en-US" altLang="ja-JP" sz="1100" b="1" dirty="0" smtClean="0">
                        <a:latin typeface="HG丸ｺﾞｼｯｸM-PRO" panose="020F0600000000000000" pitchFamily="50" charset="-128"/>
                        <a:ea typeface="HG丸ｺﾞｼｯｸM-PRO" panose="020F0600000000000000" pitchFamily="50" charset="-128"/>
                      </a:endParaRPr>
                    </a:p>
                    <a:p>
                      <a:pPr algn="ctr"/>
                      <a:r>
                        <a:rPr kumimoji="1" lang="ja-JP" altLang="en-US" sz="1100" b="1" dirty="0" smtClean="0">
                          <a:latin typeface="HG丸ｺﾞｼｯｸM-PRO" panose="020F0600000000000000" pitchFamily="50" charset="-128"/>
                          <a:ea typeface="HG丸ｺﾞｼｯｸM-PRO" panose="020F0600000000000000" pitchFamily="50" charset="-128"/>
                        </a:rPr>
                        <a:t>アドバイザー</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chemeClr val="accent5">
                        <a:lumMod val="40000"/>
                        <a:lumOff val="60000"/>
                      </a:schemeClr>
                    </a:solidFill>
                  </a:tcPr>
                </a:tc>
                <a:tc>
                  <a:txBody>
                    <a:bodyPr/>
                    <a:lstStyle/>
                    <a:p>
                      <a:r>
                        <a:rPr kumimoji="1" lang="en-US" altLang="ja-JP" sz="1000" dirty="0" smtClean="0">
                          <a:latin typeface="HG丸ｺﾞｼｯｸM-PRO" panose="020F0600000000000000" pitchFamily="50" charset="-128"/>
                          <a:ea typeface="HG丸ｺﾞｼｯｸM-PRO" panose="020F0600000000000000" pitchFamily="50" charset="-128"/>
                        </a:rPr>
                        <a:t>IJU</a:t>
                      </a:r>
                      <a:r>
                        <a:rPr kumimoji="1" lang="ja-JP" altLang="en-US" sz="1000" dirty="0" smtClean="0">
                          <a:latin typeface="HG丸ｺﾞｼｯｸM-PRO" panose="020F0600000000000000" pitchFamily="50" charset="-128"/>
                          <a:ea typeface="HG丸ｺﾞｼｯｸM-PRO" panose="020F0600000000000000" pitchFamily="50" charset="-128"/>
                        </a:rPr>
                        <a:t>ターン者・非農家出身者等の新規就農者に対し、農業経営、農村生活に対する身近な相談役としてアドバイザーを設置</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就農後概ね</a:t>
                      </a:r>
                      <a:r>
                        <a:rPr kumimoji="1" lang="en-US" altLang="ja-JP" sz="1000" dirty="0" smtClean="0">
                          <a:latin typeface="HG丸ｺﾞｼｯｸM-PRO" panose="020F0600000000000000" pitchFamily="50" charset="-128"/>
                          <a:ea typeface="HG丸ｺﾞｼｯｸM-PRO" panose="020F0600000000000000" pitchFamily="50" charset="-128"/>
                        </a:rPr>
                        <a:t>1</a:t>
                      </a:r>
                      <a:r>
                        <a:rPr kumimoji="1" lang="ja-JP" altLang="en-US" sz="1000" dirty="0" smtClean="0">
                          <a:latin typeface="HG丸ｺﾞｼｯｸM-PRO" panose="020F0600000000000000" pitchFamily="50" charset="-128"/>
                          <a:ea typeface="HG丸ｺﾞｼｯｸM-PRO" panose="020F0600000000000000" pitchFamily="50" charset="-128"/>
                        </a:rPr>
                        <a:t>年以内</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459803">
                <a:tc>
                  <a:txBody>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親元就農促進支援交付金</a:t>
                      </a:r>
                      <a:endParaRPr kumimoji="1" lang="ja-JP" altLang="en-US" sz="1100" b="1" dirty="0">
                        <a:latin typeface="HG丸ｺﾞｼｯｸM-PRO" panose="020F0600000000000000" pitchFamily="50" charset="-128"/>
                        <a:ea typeface="HG丸ｺﾞｼｯｸM-PRO" panose="020F0600000000000000" pitchFamily="50" charset="-128"/>
                      </a:endParaRPr>
                    </a:p>
                  </a:txBody>
                  <a:tcPr anchor="ctr">
                    <a:solidFill>
                      <a:schemeClr val="accent5">
                        <a:lumMod val="40000"/>
                        <a:lumOff val="60000"/>
                      </a:schemeClr>
                    </a:solidFill>
                  </a:tcP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認定農業者等の後継者が親の経営に従事しながら、親元で行う就農研修に対して助成</a:t>
                      </a:r>
                      <a:r>
                        <a:rPr kumimoji="1" lang="en-US" altLang="ja-JP" sz="1000" dirty="0" smtClean="0">
                          <a:latin typeface="HG丸ｺﾞｼｯｸM-PRO" panose="020F0600000000000000" pitchFamily="50" charset="-128"/>
                          <a:ea typeface="HG丸ｺﾞｼｯｸM-PRO" panose="020F0600000000000000" pitchFamily="50" charset="-128"/>
                        </a:rPr>
                        <a:t>(2</a:t>
                      </a:r>
                      <a:r>
                        <a:rPr kumimoji="1" lang="ja-JP" altLang="en-US" sz="1000" dirty="0" smtClean="0">
                          <a:latin typeface="HG丸ｺﾞｼｯｸM-PRO" panose="020F0600000000000000" pitchFamily="50" charset="-128"/>
                          <a:ea typeface="HG丸ｺﾞｼｯｸM-PRO" panose="020F0600000000000000" pitchFamily="50" charset="-128"/>
                        </a:rPr>
                        <a:t>年以内</a:t>
                      </a:r>
                      <a:r>
                        <a:rPr kumimoji="1" lang="en-US" altLang="ja-JP" sz="1000" dirty="0" smtClean="0">
                          <a:latin typeface="HG丸ｺﾞｼｯｸM-PRO" panose="020F0600000000000000" pitchFamily="50" charset="-128"/>
                          <a:ea typeface="HG丸ｺﾞｼｯｸM-PRO" panose="020F0600000000000000"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1000" dirty="0" smtClean="0">
                          <a:latin typeface="HG丸ｺﾞｼｯｸM-PRO" panose="020F0600000000000000" pitchFamily="50" charset="-128"/>
                          <a:ea typeface="HG丸ｺﾞｼｯｸM-PRO" panose="020F0600000000000000" pitchFamily="50" charset="-128"/>
                        </a:rPr>
                        <a:t>10</a:t>
                      </a:r>
                      <a:r>
                        <a:rPr kumimoji="1" lang="ja-JP" altLang="en-US" sz="1000" dirty="0" smtClean="0">
                          <a:latin typeface="HG丸ｺﾞｼｯｸM-PRO" panose="020F0600000000000000" pitchFamily="50" charset="-128"/>
                          <a:ea typeface="HG丸ｺﾞｼｯｸM-PRO" panose="020F0600000000000000" pitchFamily="50" charset="-128"/>
                        </a:rPr>
                        <a:t>万円／月</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bl>
          </a:graphicData>
        </a:graphic>
      </p:graphicFrame>
      <p:sp>
        <p:nvSpPr>
          <p:cNvPr id="1327" name="テキスト ボックス 11"/>
          <p:cNvSpPr txBox="1"/>
          <p:nvPr/>
        </p:nvSpPr>
        <p:spPr>
          <a:xfrm>
            <a:off x="111274" y="8487271"/>
            <a:ext cx="6109365" cy="261610"/>
          </a:xfrm>
          <a:prstGeom prst="rect">
            <a:avLst/>
          </a:prstGeom>
          <a:noFill/>
        </p:spPr>
        <p:txBody>
          <a:bodyPr wrap="none" rtlCol="0">
            <a:spAutoFit/>
          </a:bodyPr>
          <a:lstStyle/>
          <a:p>
            <a:r>
              <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農業法人等でのＯＪＴ研修への助成も行っています。（</a:t>
            </a:r>
            <a:r>
              <a:rPr lang="ja-JP" altLang="en-US" sz="1100" dirty="0">
                <a:solidFill>
                  <a:srgbClr val="FF0000"/>
                </a:solidFill>
                <a:latin typeface="HG丸ｺﾞｼｯｸM-PRO" panose="020F0600000000000000" pitchFamily="50" charset="-128"/>
                <a:ea typeface="HG丸ｺﾞｼｯｸM-PRO" panose="020F0600000000000000" pitchFamily="50" charset="-128"/>
              </a:rPr>
              <a:t>農</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の雇用ステップアップ支援事業</a:t>
            </a:r>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28" name="テキスト ボックス 12"/>
          <p:cNvSpPr txBox="1"/>
          <p:nvPr/>
        </p:nvSpPr>
        <p:spPr>
          <a:xfrm>
            <a:off x="228759" y="9085642"/>
            <a:ext cx="6389764" cy="261610"/>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鳥取県農業経営就農支援センター（事務局：鳥取県経営支援課）</a:t>
            </a:r>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100" dirty="0" smtClean="0">
                <a:latin typeface="HG丸ｺﾞｼｯｸM-PRO" panose="020F0600000000000000" pitchFamily="50" charset="-128"/>
                <a:ea typeface="HG丸ｺﾞｼｯｸM-PRO" panose="020F0600000000000000" pitchFamily="50" charset="-128"/>
              </a:rPr>
              <a:t>☎</a:t>
            </a:r>
            <a:r>
              <a:rPr kumimoji="1" lang="en-US" altLang="ja-JP" sz="1100" dirty="0" smtClean="0">
                <a:latin typeface="HG丸ｺﾞｼｯｸM-PRO" panose="020F0600000000000000" pitchFamily="50" charset="-128"/>
                <a:ea typeface="HG丸ｺﾞｼｯｸM-PRO" panose="020F0600000000000000" pitchFamily="50" charset="-128"/>
              </a:rPr>
              <a:t>0857-26-726</a:t>
            </a:r>
            <a:r>
              <a:rPr kumimoji="1" lang="ja-JP" altLang="en-US" sz="1100" dirty="0" smtClean="0">
                <a:latin typeface="HG丸ｺﾞｼｯｸM-PRO" panose="020F0600000000000000" pitchFamily="50" charset="-128"/>
                <a:ea typeface="HG丸ｺﾞｼｯｸM-PRO" panose="020F0600000000000000" pitchFamily="50" charset="-128"/>
              </a:rPr>
              <a:t>２</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29" name="テキスト ボックス 14"/>
          <p:cNvSpPr txBox="1"/>
          <p:nvPr/>
        </p:nvSpPr>
        <p:spPr>
          <a:xfrm>
            <a:off x="1970931" y="9341413"/>
            <a:ext cx="2490936" cy="261610"/>
          </a:xfrm>
          <a:prstGeom prst="rect">
            <a:avLst/>
          </a:prstGeom>
          <a:noFill/>
        </p:spPr>
        <p:txBody>
          <a:bodyPr wrap="square" rtlCol="0">
            <a:spAutoFit/>
          </a:bodyPr>
          <a:lstStyle/>
          <a:p>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鳥取県で農業を始めようと思ったら</a:t>
            </a:r>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330" name="図 17"/>
          <p:cNvPicPr>
            <a:picLocks noChangeAspect="1"/>
          </p:cNvPicPr>
          <p:nvPr/>
        </p:nvPicPr>
        <p:blipFill>
          <a:blip r:embed="rId1">
            <a:extLst>
              <a:ext uri="{BEBA8EAE-BF5A-486C-A8C5-ECC9F3942E4B}">
                <a14:imgProps xmlns:a14="http://schemas.microsoft.com/office/drawing/2010/main">
                  <a14:imgLayer r:embed="rId2">
                    <a14:imgEffect>
                      <a14:backgroundRemoval t="20000" b="60000" l="57007" r="98219"/>
                    </a14:imgEffect>
                  </a14:imgLayer>
                </a14:imgProps>
              </a:ext>
            </a:extLst>
          </a:blip>
          <a:stretch>
            <a:fillRect/>
          </a:stretch>
        </p:blipFill>
        <p:spPr>
          <a:xfrm>
            <a:off x="4357293" y="8953481"/>
            <a:ext cx="1770148" cy="1216062"/>
          </a:xfrm>
          <a:prstGeom prst="rect">
            <a:avLst/>
          </a:prstGeom>
        </p:spPr>
      </p:pic>
      <p:sp>
        <p:nvSpPr>
          <p:cNvPr id="1331" name="角丸四角形 18"/>
          <p:cNvSpPr/>
          <p:nvPr/>
        </p:nvSpPr>
        <p:spPr>
          <a:xfrm>
            <a:off x="4444019" y="9371345"/>
            <a:ext cx="981780" cy="201746"/>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32" name="テキスト ボックス 15"/>
          <p:cNvSpPr txBox="1"/>
          <p:nvPr/>
        </p:nvSpPr>
        <p:spPr>
          <a:xfrm>
            <a:off x="4429051" y="9327886"/>
            <a:ext cx="1152128" cy="261610"/>
          </a:xfrm>
          <a:prstGeom prst="rect">
            <a:avLst/>
          </a:prstGeom>
          <a:noFill/>
          <a:ln>
            <a:noFill/>
          </a:ln>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鳥取県　就農</a:t>
            </a:r>
            <a:r>
              <a:rPr lang="ja-JP" altLang="en-US" sz="1100" dirty="0">
                <a:latin typeface="HG丸ｺﾞｼｯｸM-PRO" panose="020F0600000000000000" pitchFamily="50" charset="-128"/>
                <a:ea typeface="HG丸ｺﾞｼｯｸM-PRO" panose="020F0600000000000000" pitchFamily="50" charset="-128"/>
              </a:rPr>
              <a:t>　</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33" name="スライド番号プレースホルダー 12"/>
          <p:cNvSpPr>
            <a:spLocks noGrp="1"/>
          </p:cNvSpPr>
          <p:nvPr>
            <p:ph type="sldNum" sz="quarter" idx="12"/>
          </p:nvPr>
        </p:nvSpPr>
        <p:spPr>
          <a:xfrm>
            <a:off x="2036465" y="9561512"/>
            <a:ext cx="1600200" cy="527402"/>
          </a:xfrm>
        </p:spPr>
        <p:txBody>
          <a:bodyPr/>
          <a:lstStyle/>
          <a:p>
            <a:r>
              <a:rPr kumimoji="1" lang="ja-JP" altLang="en-US" dirty="0" smtClean="0">
                <a:solidFill>
                  <a:srgbClr val="002060"/>
                </a:solidFill>
              </a:rPr>
              <a:t>１２</a:t>
            </a:r>
            <a:endParaRPr kumimoji="1" lang="ja-JP" altLang="en-US" dirty="0">
              <a:solidFill>
                <a:srgbClr val="002060"/>
              </a:solidFill>
            </a:endParaRPr>
          </a:p>
        </p:txBody>
      </p:sp>
    </p:spTree>
    <p:extLst>
      <p:ext uri="{BB962C8B-B14F-4D97-AF65-F5344CB8AC3E}">
        <p14:creationId xmlns:p14="http://schemas.microsoft.com/office/powerpoint/2010/main" val="3641140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5" name="CustomShape 1"/>
          <p:cNvSpPr/>
          <p:nvPr/>
        </p:nvSpPr>
        <p:spPr>
          <a:xfrm>
            <a:off x="3108960" y="55440"/>
            <a:ext cx="664920" cy="14644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sp>
      <p:sp>
        <p:nvSpPr>
          <p:cNvPr id="1336" name="CustomShape 2"/>
          <p:cNvSpPr/>
          <p:nvPr/>
        </p:nvSpPr>
        <p:spPr>
          <a:xfrm>
            <a:off x="44640" y="55440"/>
            <a:ext cx="3396600" cy="1464480"/>
          </a:xfrm>
          <a:prstGeom prst="round2SameRect">
            <a:avLst>
              <a:gd name="adj1" fmla="val 16667"/>
              <a:gd name="adj2" fmla="val 0"/>
            </a:avLst>
          </a:prstGeom>
          <a:ln w="28440">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5400" b="0" strike="noStrike" spc="-1" dirty="0" err="1">
                <a:solidFill>
                  <a:srgbClr val="FFFFFF"/>
                </a:solidFill>
                <a:uFill>
                  <a:solidFill>
                    <a:srgbClr val="FFFFFF"/>
                  </a:solidFill>
                </a:uFill>
                <a:latin typeface="ＭＳ Ｐゴシック"/>
                <a:ea typeface="ＤＨＰ特太ゴシック体"/>
              </a:rPr>
              <a:t>徳島県</a:t>
            </a:r>
            <a:endParaRPr lang="en-US" sz="5400" b="0" strike="noStrike" spc="-1" dirty="0">
              <a:solidFill>
                <a:srgbClr val="000000"/>
              </a:solidFill>
              <a:uFill>
                <a:solidFill>
                  <a:srgbClr val="FFFFFF"/>
                </a:solidFill>
              </a:uFill>
              <a:latin typeface="Arial"/>
            </a:endParaRPr>
          </a:p>
        </p:txBody>
      </p:sp>
      <p:sp>
        <p:nvSpPr>
          <p:cNvPr id="1337" name="CustomShape 3"/>
          <p:cNvSpPr/>
          <p:nvPr/>
        </p:nvSpPr>
        <p:spPr>
          <a:xfrm>
            <a:off x="3443400" y="55440"/>
            <a:ext cx="3369240" cy="1464480"/>
          </a:xfrm>
          <a:prstGeom prst="round2SameRect">
            <a:avLst>
              <a:gd name="adj1" fmla="val 16667"/>
              <a:gd name="adj2" fmla="val 0"/>
            </a:avLst>
          </a:prstGeom>
          <a:solidFill>
            <a:schemeClr val="tx2">
              <a:lumMod val="40000"/>
              <a:lumOff val="60000"/>
            </a:schemeClr>
          </a:solidFill>
          <a:ln w="28440">
            <a:solidFill>
              <a:schemeClr val="accent5">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b="0" strike="noStrike" spc="-1">
                <a:solidFill>
                  <a:srgbClr val="000000"/>
                </a:solidFill>
                <a:uFill>
                  <a:solidFill>
                    <a:srgbClr val="FFFFFF"/>
                  </a:solidFill>
                </a:uFill>
                <a:latin typeface="ＭＳ Ｐゴシック"/>
                <a:ea typeface="HGP創英ﾌﾟﾚｾﾞﾝｽEB"/>
              </a:rPr>
              <a:t>県立農林水産総合技術支援センター</a:t>
            </a:r>
            <a:endParaRPr lang="en-US" sz="1400" b="0" strike="noStrike" spc="-1">
              <a:solidFill>
                <a:srgbClr val="000000"/>
              </a:solidFill>
              <a:uFill>
                <a:solidFill>
                  <a:srgbClr val="FFFFFF"/>
                </a:solidFill>
              </a:uFill>
              <a:latin typeface="Arial"/>
            </a:endParaRPr>
          </a:p>
          <a:p>
            <a:pPr algn="ctr">
              <a:lnSpc>
                <a:spcPct val="100000"/>
              </a:lnSpc>
            </a:pPr>
            <a:r>
              <a:rPr lang="en-US" sz="1400" b="0" strike="noStrike" spc="-1">
                <a:solidFill>
                  <a:srgbClr val="000000"/>
                </a:solidFill>
                <a:uFill>
                  <a:solidFill>
                    <a:srgbClr val="FFFFFF"/>
                  </a:solidFill>
                </a:uFill>
                <a:latin typeface="ＭＳ Ｐゴシック"/>
                <a:ea typeface="HGP創英ﾌﾟﾚｾﾞﾝｽEB"/>
              </a:rPr>
              <a:t>経営推進課</a:t>
            </a:r>
            <a:endParaRPr lang="en-US" sz="1400" b="0" strike="noStrike" spc="-1">
              <a:solidFill>
                <a:srgbClr val="000000"/>
              </a:solidFill>
              <a:uFill>
                <a:solidFill>
                  <a:srgbClr val="FFFFFF"/>
                </a:solidFill>
              </a:uFill>
              <a:latin typeface="Arial"/>
            </a:endParaRPr>
          </a:p>
          <a:p>
            <a:pPr algn="ctr">
              <a:lnSpc>
                <a:spcPct val="100000"/>
              </a:lnSpc>
            </a:pPr>
            <a:r>
              <a:rPr lang="en-US" sz="1400" b="0" strike="noStrike" spc="-1">
                <a:solidFill>
                  <a:srgbClr val="000000"/>
                </a:solidFill>
                <a:uFill>
                  <a:solidFill>
                    <a:srgbClr val="FFFFFF"/>
                  </a:solidFill>
                </a:uFill>
                <a:latin typeface="ＭＳ Ｐゴシック"/>
                <a:ea typeface="HGP創英ﾌﾟﾚｾﾞﾝｽEB"/>
              </a:rPr>
              <a:t>〒７７０－８５７０</a:t>
            </a:r>
            <a:endParaRPr lang="en-US" sz="1400" b="0" strike="noStrike" spc="-1">
              <a:solidFill>
                <a:srgbClr val="000000"/>
              </a:solidFill>
              <a:uFill>
                <a:solidFill>
                  <a:srgbClr val="FFFFFF"/>
                </a:solidFill>
              </a:uFill>
              <a:latin typeface="Arial"/>
            </a:endParaRPr>
          </a:p>
          <a:p>
            <a:pPr algn="ctr">
              <a:lnSpc>
                <a:spcPct val="100000"/>
              </a:lnSpc>
            </a:pPr>
            <a:r>
              <a:rPr lang="en-US" sz="1400" b="0" strike="noStrike" spc="-1">
                <a:solidFill>
                  <a:srgbClr val="000000"/>
                </a:solidFill>
                <a:uFill>
                  <a:solidFill>
                    <a:srgbClr val="FFFFFF"/>
                  </a:solidFill>
                </a:uFill>
                <a:latin typeface="ＭＳ Ｐゴシック"/>
                <a:ea typeface="HGP創英ﾌﾟﾚｾﾞﾝｽEB"/>
              </a:rPr>
              <a:t>徳島県徳島市万代町１－１</a:t>
            </a:r>
            <a:endParaRPr lang="en-US" sz="1400" b="0" strike="noStrike" spc="-1">
              <a:solidFill>
                <a:srgbClr val="000000"/>
              </a:solidFill>
              <a:uFill>
                <a:solidFill>
                  <a:srgbClr val="FFFFFF"/>
                </a:solidFill>
              </a:uFill>
              <a:latin typeface="Arial"/>
            </a:endParaRPr>
          </a:p>
          <a:p>
            <a:pPr algn="ctr">
              <a:lnSpc>
                <a:spcPct val="100000"/>
              </a:lnSpc>
            </a:pPr>
            <a:r>
              <a:rPr lang="en-US" sz="1400" b="0" strike="noStrike" spc="-1">
                <a:solidFill>
                  <a:srgbClr val="000000"/>
                </a:solidFill>
                <a:uFill>
                  <a:solidFill>
                    <a:srgbClr val="FFFFFF"/>
                  </a:solidFill>
                </a:uFill>
                <a:latin typeface="ＭＳ Ｐゴシック"/>
                <a:ea typeface="ＭＳ 明朝"/>
              </a:rPr>
              <a:t>☎</a:t>
            </a:r>
            <a:r>
              <a:rPr lang="en-US" sz="1400" b="0" strike="noStrike" spc="-1">
                <a:solidFill>
                  <a:srgbClr val="000000"/>
                </a:solidFill>
                <a:uFill>
                  <a:solidFill>
                    <a:srgbClr val="FFFFFF"/>
                  </a:solidFill>
                </a:uFill>
                <a:latin typeface="HGP創英ﾌﾟﾚｾﾞﾝｽEB"/>
                <a:ea typeface="ＭＳ 明朝"/>
              </a:rPr>
              <a:t>088-621-2429</a:t>
            </a:r>
            <a:r>
              <a:rPr lang="en-US" sz="1400" b="0" strike="noStrike" spc="-1">
                <a:solidFill>
                  <a:srgbClr val="000000"/>
                </a:solidFill>
                <a:uFill>
                  <a:solidFill>
                    <a:srgbClr val="FFFFFF"/>
                  </a:solidFill>
                </a:uFill>
                <a:latin typeface="ＭＳ Ｐゴシック"/>
                <a:ea typeface="HGP創英ﾌﾟﾚｾﾞﾝｽEB"/>
              </a:rPr>
              <a:t>（直通）</a:t>
            </a:r>
            <a:endParaRPr lang="en-US" sz="1400" b="0" strike="noStrike" spc="-1">
              <a:solidFill>
                <a:srgbClr val="000000"/>
              </a:solidFill>
              <a:uFill>
                <a:solidFill>
                  <a:srgbClr val="FFFFFF"/>
                </a:solidFill>
              </a:uFill>
              <a:latin typeface="Arial"/>
            </a:endParaRPr>
          </a:p>
        </p:txBody>
      </p:sp>
      <p:sp>
        <p:nvSpPr>
          <p:cNvPr id="1338" name="CustomShape 4"/>
          <p:cNvSpPr/>
          <p:nvPr/>
        </p:nvSpPr>
        <p:spPr>
          <a:xfrm>
            <a:off x="44640" y="1520640"/>
            <a:ext cx="6768000" cy="28555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400" b="0" strike="noStrike" spc="-1">
                <a:solidFill>
                  <a:srgbClr val="002060"/>
                </a:solidFill>
                <a:uFill>
                  <a:solidFill>
                    <a:srgbClr val="FFFFFF"/>
                  </a:solidFill>
                </a:uFill>
                <a:latin typeface="ＭＳ Ｐゴシック"/>
                <a:ea typeface="HG丸ｺﾞｼｯｸM-PRO"/>
              </a:rPr>
              <a:t>　徳島県は、温暖な気候と豊かな自然環境に恵まれ、農産物の種類が豊富であり、「関西の台所」とも言われるほど、京阪神市場への一大供給産地としての地位を築いています。あなたもこの徳島で農業を職業としてがんばってみませんか？</a:t>
            </a:r>
            <a:endParaRPr lang="en-US" sz="1400" b="0" strike="noStrike" spc="-1">
              <a:solidFill>
                <a:srgbClr val="000000"/>
              </a:solidFill>
              <a:uFill>
                <a:solidFill>
                  <a:srgbClr val="FFFFFF"/>
                </a:solidFill>
              </a:uFill>
              <a:latin typeface="Arial"/>
            </a:endParaRPr>
          </a:p>
        </p:txBody>
      </p:sp>
      <p:sp>
        <p:nvSpPr>
          <p:cNvPr id="1339" name="CustomShape 5"/>
          <p:cNvSpPr/>
          <p:nvPr/>
        </p:nvSpPr>
        <p:spPr>
          <a:xfrm>
            <a:off x="44640" y="4376880"/>
            <a:ext cx="6768000" cy="360036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800" b="0" strike="noStrike" spc="-1" dirty="0">
                <a:solidFill>
                  <a:srgbClr val="002060"/>
                </a:solidFill>
                <a:uFill>
                  <a:solidFill>
                    <a:srgbClr val="FFFFFF"/>
                  </a:solidFill>
                </a:uFill>
                <a:latin typeface="ＭＳ ゴシック"/>
                <a:ea typeface="ＭＳ ゴシック"/>
              </a:rPr>
              <a:t>◆</a:t>
            </a:r>
            <a:r>
              <a:rPr lang="en-US" sz="1800" b="0" strike="noStrike" spc="-1" dirty="0" err="1">
                <a:solidFill>
                  <a:srgbClr val="002060"/>
                </a:solidFill>
                <a:uFill>
                  <a:solidFill>
                    <a:srgbClr val="FFFFFF"/>
                  </a:solidFill>
                </a:uFill>
                <a:latin typeface="ＭＳ ゴシック"/>
                <a:ea typeface="ＭＳ ゴシック"/>
              </a:rPr>
              <a:t>徳島県の農業</a:t>
            </a:r>
            <a:endParaRPr lang="en-US" sz="18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徳島県の農業産出額の構成は、部門別では野菜が３６．9％を占めもっとも高く次いで畜産２６．７％、米１２．９％、果実９．９％の順となっています。</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a:t>
            </a:r>
            <a:r>
              <a:rPr lang="en-US" sz="1400" b="0" strike="noStrike" spc="-1" dirty="0" err="1">
                <a:solidFill>
                  <a:srgbClr val="002060"/>
                </a:solidFill>
                <a:uFill>
                  <a:solidFill>
                    <a:srgbClr val="FFFFFF"/>
                  </a:solidFill>
                </a:uFill>
                <a:latin typeface="HG丸ｺﾞｼｯｸM-PRO"/>
                <a:ea typeface="HG丸ｺﾞｼｯｸM-PRO"/>
              </a:rPr>
              <a:t>野菜では、徳島県農産物を代表するトップブランドのサツマイモ「なると金時」</a:t>
            </a:r>
            <a:r>
              <a:rPr lang="en-US" sz="1400" b="0" strike="noStrike" spc="-1" dirty="0" err="1" smtClean="0">
                <a:solidFill>
                  <a:srgbClr val="002060"/>
                </a:solidFill>
                <a:uFill>
                  <a:solidFill>
                    <a:srgbClr val="FFFFFF"/>
                  </a:solidFill>
                </a:uFill>
                <a:latin typeface="HG丸ｺﾞｼｯｸM-PRO"/>
                <a:ea typeface="HG丸ｺﾞｼｯｸM-PRO"/>
              </a:rPr>
              <a:t>や全国一の</a:t>
            </a:r>
            <a:r>
              <a:rPr lang="ja-JP" altLang="en-US" sz="1400" b="0" strike="noStrike" spc="-1" dirty="0" smtClean="0">
                <a:solidFill>
                  <a:srgbClr val="002060"/>
                </a:solidFill>
                <a:uFill>
                  <a:solidFill>
                    <a:srgbClr val="FFFFFF"/>
                  </a:solidFill>
                </a:uFill>
                <a:latin typeface="HG丸ｺﾞｼｯｸM-PRO"/>
                <a:ea typeface="HG丸ｺﾞｼｯｸM-PRO"/>
              </a:rPr>
              <a:t>出荷</a:t>
            </a:r>
            <a:r>
              <a:rPr lang="en-US" sz="1400" b="0" strike="noStrike" spc="-1" dirty="0" err="1" smtClean="0">
                <a:solidFill>
                  <a:srgbClr val="002060"/>
                </a:solidFill>
                <a:uFill>
                  <a:solidFill>
                    <a:srgbClr val="FFFFFF"/>
                  </a:solidFill>
                </a:uFill>
                <a:latin typeface="HG丸ｺﾞｼｯｸM-PRO"/>
                <a:ea typeface="HG丸ｺﾞｼｯｸM-PRO"/>
              </a:rPr>
              <a:t>量を誇る</a:t>
            </a:r>
            <a:r>
              <a:rPr lang="en-US" sz="1400" b="0" strike="noStrike" spc="-1" dirty="0" err="1">
                <a:solidFill>
                  <a:srgbClr val="002060"/>
                </a:solidFill>
                <a:uFill>
                  <a:solidFill>
                    <a:srgbClr val="FFFFFF"/>
                  </a:solidFill>
                </a:uFill>
                <a:latin typeface="HG丸ｺﾞｼｯｸM-PRO"/>
                <a:ea typeface="HG丸ｺﾞｼｯｸM-PRO"/>
              </a:rPr>
              <a:t>「春にんじん</a:t>
            </a:r>
            <a:r>
              <a:rPr lang="en-US" sz="1400" b="0" strike="noStrike" spc="-1" dirty="0">
                <a:solidFill>
                  <a:srgbClr val="002060"/>
                </a:solidFill>
                <a:uFill>
                  <a:solidFill>
                    <a:srgbClr val="FFFFFF"/>
                  </a:solidFill>
                </a:uFill>
                <a:latin typeface="HG丸ｺﾞｼｯｸM-PRO"/>
                <a:ea typeface="HG丸ｺﾞｼｯｸM-PRO"/>
              </a:rPr>
              <a:t>」、</a:t>
            </a:r>
            <a:r>
              <a:rPr lang="en-US" sz="1400" b="0" strike="noStrike" spc="-1" dirty="0" err="1" smtClean="0">
                <a:solidFill>
                  <a:srgbClr val="002060"/>
                </a:solidFill>
                <a:uFill>
                  <a:solidFill>
                    <a:srgbClr val="FFFFFF"/>
                  </a:solidFill>
                </a:uFill>
                <a:latin typeface="HG丸ｺﾞｼｯｸM-PRO"/>
                <a:ea typeface="HG丸ｺﾞｼｯｸM-PRO"/>
              </a:rPr>
              <a:t>西日本一の</a:t>
            </a:r>
            <a:r>
              <a:rPr lang="ja-JP" altLang="en-US" sz="1400" b="0" strike="noStrike" spc="-1" dirty="0" smtClean="0">
                <a:solidFill>
                  <a:srgbClr val="002060"/>
                </a:solidFill>
                <a:uFill>
                  <a:solidFill>
                    <a:srgbClr val="FFFFFF"/>
                  </a:solidFill>
                </a:uFill>
                <a:latin typeface="HG丸ｺﾞｼｯｸM-PRO"/>
                <a:ea typeface="HG丸ｺﾞｼｯｸM-PRO"/>
              </a:rPr>
              <a:t>出荷</a:t>
            </a:r>
            <a:r>
              <a:rPr lang="en-US" sz="1400" b="0" strike="noStrike" spc="-1" dirty="0" err="1" smtClean="0">
                <a:solidFill>
                  <a:srgbClr val="002060"/>
                </a:solidFill>
                <a:uFill>
                  <a:solidFill>
                    <a:srgbClr val="FFFFFF"/>
                  </a:solidFill>
                </a:uFill>
                <a:latin typeface="HG丸ｺﾞｼｯｸM-PRO"/>
                <a:ea typeface="HG丸ｺﾞｼｯｸM-PRO"/>
              </a:rPr>
              <a:t>量を誇る</a:t>
            </a:r>
            <a:r>
              <a:rPr lang="en-US" sz="1400" b="0" strike="noStrike" spc="-1" dirty="0" err="1">
                <a:solidFill>
                  <a:srgbClr val="002060"/>
                </a:solidFill>
                <a:uFill>
                  <a:solidFill>
                    <a:srgbClr val="FFFFFF"/>
                  </a:solidFill>
                </a:uFill>
                <a:latin typeface="HG丸ｺﾞｼｯｸM-PRO"/>
                <a:ea typeface="HG丸ｺﾞｼｯｸM-PRO"/>
              </a:rPr>
              <a:t>「れんこん」などがあり、畜産では、地鶏肉生産量全国一を誇る高級地鶏「阿波尾鶏」が有名です</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p:txBody>
      </p:sp>
      <p:sp>
        <p:nvSpPr>
          <p:cNvPr id="1340" name="CustomShape 6"/>
          <p:cNvSpPr/>
          <p:nvPr/>
        </p:nvSpPr>
        <p:spPr>
          <a:xfrm>
            <a:off x="44640" y="7977240"/>
            <a:ext cx="6768000" cy="1727640"/>
          </a:xfrm>
          <a:prstGeom prst="round2SameRect">
            <a:avLst>
              <a:gd name="adj1" fmla="val 0"/>
              <a:gd name="adj2" fmla="val 14354"/>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800" b="0" strike="noStrike" spc="-1">
                <a:solidFill>
                  <a:srgbClr val="002060"/>
                </a:solidFill>
                <a:uFill>
                  <a:solidFill>
                    <a:srgbClr val="FFFFFF"/>
                  </a:solidFill>
                </a:uFill>
                <a:latin typeface="ＭＳ ゴシック"/>
                <a:ea typeface="ＭＳ ゴシック"/>
              </a:rPr>
              <a:t>◆先輩就農者の状況</a:t>
            </a:r>
            <a:endParaRPr lang="en-US" sz="1800" b="0" strike="noStrike" spc="-1">
              <a:solidFill>
                <a:srgbClr val="000000"/>
              </a:solidFill>
              <a:uFill>
                <a:solidFill>
                  <a:srgbClr val="FFFFFF"/>
                </a:solidFill>
              </a:uFill>
              <a:latin typeface="Arial"/>
            </a:endParaRPr>
          </a:p>
          <a:p>
            <a:pPr>
              <a:lnSpc>
                <a:spcPct val="100000"/>
              </a:lnSpc>
            </a:pPr>
            <a:endParaRPr lang="en-US" sz="1400" b="0" strike="noStrike" spc="-1">
              <a:solidFill>
                <a:srgbClr val="002060"/>
              </a:solidFill>
              <a:uFill>
                <a:solidFill>
                  <a:srgbClr val="FFFFFF"/>
                </a:solidFill>
              </a:uFill>
              <a:latin typeface="HG丸ｺﾞｼｯｸM-PRO"/>
              <a:ea typeface="HG丸ｺﾞｼｯｸM-PRO"/>
            </a:endParaRPr>
          </a:p>
          <a:p>
            <a:pPr>
              <a:lnSpc>
                <a:spcPct val="100000"/>
              </a:lnSpc>
            </a:pPr>
            <a:r>
              <a:rPr lang="en-US" sz="1400" b="0" strike="noStrike" spc="-1">
                <a:solidFill>
                  <a:srgbClr val="002060"/>
                </a:solidFill>
                <a:uFill>
                  <a:solidFill>
                    <a:srgbClr val="FFFFFF"/>
                  </a:solidFill>
                </a:uFill>
                <a:latin typeface="HG丸ｺﾞｼｯｸM-PRO"/>
                <a:ea typeface="HG丸ｺﾞｼｯｸM-PRO"/>
              </a:rPr>
              <a:t>①就農者数　令和2年度　150名（うち新規参入者86名）</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HG丸ｺﾞｼｯｸM-PRO"/>
                <a:ea typeface="HG丸ｺﾞｼｯｸM-PRO"/>
              </a:rPr>
              <a:t>　　　　　　年齢別では、40歳未満が99名、40歳以上が51名</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HG丸ｺﾞｼｯｸM-PRO"/>
                <a:ea typeface="HG丸ｺﾞｼｯｸM-PRO"/>
              </a:rPr>
              <a:t>　　　　　　就業先別では、自営就農が65名、法人等への就業が85名</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HG丸ｺﾞｼｯｸM-PRO"/>
                <a:ea typeface="HG丸ｺﾞｼｯｸM-PRO"/>
              </a:rPr>
              <a:t>②品　　目　新規就農者の約8割が野菜栽培に取り組んでいます。野菜の他は</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HG丸ｺﾞｼｯｸM-PRO"/>
                <a:ea typeface="HG丸ｺﾞｼｯｸM-PRO"/>
              </a:rPr>
              <a:t>                  果樹、畜産、花き、水稲となっています。</a:t>
            </a:r>
            <a:r>
              <a:rPr lang="en-US" sz="1050" b="0" strike="noStrike" spc="-1">
                <a:solidFill>
                  <a:srgbClr val="FF0000"/>
                </a:solidFill>
                <a:uFill>
                  <a:solidFill>
                    <a:srgbClr val="FFFFFF"/>
                  </a:solidFill>
                </a:uFill>
                <a:latin typeface="HG丸ｺﾞｼｯｸM-PRO"/>
                <a:ea typeface="HG丸ｺﾞｼｯｸM-PRO"/>
              </a:rPr>
              <a:t>※令和3年度は調査中</a:t>
            </a:r>
            <a:r>
              <a:rPr lang="en-US" sz="1400" b="0" strike="noStrike" spc="-1">
                <a:solidFill>
                  <a:srgbClr val="002060"/>
                </a:solidFill>
                <a:uFill>
                  <a:solidFill>
                    <a:srgbClr val="FFFFFF"/>
                  </a:solidFill>
                </a:uFill>
                <a:latin typeface="HG丸ｺﾞｼｯｸM-PRO"/>
                <a:ea typeface="HG丸ｺﾞｼｯｸM-PRO"/>
              </a:rPr>
              <a:t>　　　　　　　　　　　　　　　　　　　　</a:t>
            </a:r>
            <a:endParaRPr lang="en-US" sz="1400" b="0" strike="noStrike" spc="-1">
              <a:solidFill>
                <a:srgbClr val="000000"/>
              </a:solidFill>
              <a:uFill>
                <a:solidFill>
                  <a:srgbClr val="FFFFFF"/>
                </a:solidFill>
              </a:uFill>
              <a:latin typeface="Arial"/>
            </a:endParaRPr>
          </a:p>
        </p:txBody>
      </p:sp>
      <p:sp>
        <p:nvSpPr>
          <p:cNvPr id="1341" name="CustomShape 7"/>
          <p:cNvSpPr/>
          <p:nvPr/>
        </p:nvSpPr>
        <p:spPr>
          <a:xfrm>
            <a:off x="42746" y="5889000"/>
            <a:ext cx="3890310" cy="20080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lstStyle/>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果実では、全国シェアの９８％を占める本県特産の「すだち」をはじめ、「</a:t>
            </a:r>
            <a:r>
              <a:rPr lang="en-US" sz="1400" b="0" strike="noStrike" spc="-1" dirty="0" err="1">
                <a:solidFill>
                  <a:srgbClr val="002060"/>
                </a:solidFill>
                <a:uFill>
                  <a:solidFill>
                    <a:srgbClr val="FFFFFF"/>
                  </a:solidFill>
                </a:uFill>
                <a:latin typeface="HG丸ｺﾞｼｯｸM-PRO"/>
                <a:ea typeface="HG丸ｺﾞｼｯｸM-PRO"/>
              </a:rPr>
              <a:t>ゆず</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a:t>
            </a:r>
            <a:r>
              <a:rPr lang="en-US" sz="1400" b="0" strike="noStrike" spc="-1" dirty="0" err="1">
                <a:solidFill>
                  <a:srgbClr val="002060"/>
                </a:solidFill>
                <a:uFill>
                  <a:solidFill>
                    <a:srgbClr val="FFFFFF"/>
                  </a:solidFill>
                </a:uFill>
                <a:latin typeface="HG丸ｺﾞｼｯｸM-PRO"/>
                <a:ea typeface="HG丸ｺﾞｼｯｸM-PRO"/>
              </a:rPr>
              <a:t>みかん」などの生産が盛んです</a:t>
            </a:r>
            <a:r>
              <a:rPr lang="en-US" sz="1400" b="0" strike="noStrike" spc="-1" dirty="0">
                <a:solidFill>
                  <a:srgbClr val="002060"/>
                </a:solidFill>
                <a:uFill>
                  <a:solidFill>
                    <a:srgbClr val="FFFFFF"/>
                  </a:solidFill>
                </a:uFill>
                <a:latin typeface="HG丸ｺﾞｼｯｸM-PRO"/>
                <a:ea typeface="HG丸ｺﾞｼｯｸM-PRO"/>
              </a:rPr>
              <a:t>。</a:t>
            </a: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a:t>
            </a:r>
            <a:r>
              <a:rPr lang="en-US" sz="1400" b="0" strike="noStrike" spc="-1" dirty="0" err="1">
                <a:solidFill>
                  <a:srgbClr val="002060"/>
                </a:solidFill>
                <a:uFill>
                  <a:solidFill>
                    <a:srgbClr val="FFFFFF"/>
                  </a:solidFill>
                </a:uFill>
                <a:latin typeface="HG丸ｺﾞｼｯｸM-PRO"/>
                <a:ea typeface="HG丸ｺﾞｼｯｸM-PRO"/>
              </a:rPr>
              <a:t>徳島県の農業は、本県の持つ変化に富んだ地形や気象条件をうまく生かし、四季を通じて消費者ニーズに即応した</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err="1">
                <a:solidFill>
                  <a:srgbClr val="002060"/>
                </a:solidFill>
                <a:uFill>
                  <a:solidFill>
                    <a:srgbClr val="FFFFFF"/>
                  </a:solidFill>
                </a:uFill>
                <a:latin typeface="HG丸ｺﾞｼｯｸM-PRO"/>
                <a:ea typeface="HG丸ｺﾞｼｯｸM-PRO"/>
              </a:rPr>
              <a:t>健康・安全でかつ新鮮な食材を京阪神地方を中心として安定的に供給しています</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p:txBody>
      </p:sp>
      <p:sp>
        <p:nvSpPr>
          <p:cNvPr id="1342" name="CustomShape 8"/>
          <p:cNvSpPr/>
          <p:nvPr/>
        </p:nvSpPr>
        <p:spPr>
          <a:xfrm>
            <a:off x="2799473" y="2230560"/>
            <a:ext cx="3947034" cy="20080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lstStyle/>
          <a:p>
            <a:pPr>
              <a:lnSpc>
                <a:spcPct val="100000"/>
              </a:lnSpc>
            </a:pPr>
            <a:r>
              <a:rPr lang="en-US" sz="1400" b="0" strike="noStrike" spc="-1">
                <a:solidFill>
                  <a:srgbClr val="002060"/>
                </a:solidFill>
                <a:uFill>
                  <a:solidFill>
                    <a:srgbClr val="FFFFFF"/>
                  </a:solidFill>
                </a:uFill>
                <a:latin typeface="ＭＳ Ｐゴシック"/>
                <a:ea typeface="HG丸ｺﾞｼｯｸM-PRO"/>
              </a:rPr>
              <a:t>　農家出身者以外の方が農業を行うことは、栽培技術、農地の確保、生産物の販売、自然への対応や地域とのつながり、経営資金等いろいろな課題があります。</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ＭＳ Ｐゴシック"/>
                <a:ea typeface="HG丸ｺﾞｼｯｸM-PRO"/>
              </a:rPr>
              <a:t>　徳島県では、やる気のあるあなたの就農に関係するあらゆる相談に応じています。また、農業法人等で働いて農業に携わっていく方法もありますので、農業に興味があるあなた、ぜひ徳島県の相談窓口にご連絡ください。</a:t>
            </a:r>
            <a:endParaRPr lang="en-US" sz="1400" b="0" strike="noStrike" spc="-1">
              <a:solidFill>
                <a:srgbClr val="000000"/>
              </a:solidFill>
              <a:uFill>
                <a:solidFill>
                  <a:srgbClr val="FFFFFF"/>
                </a:solidFill>
              </a:uFill>
              <a:latin typeface="Arial"/>
            </a:endParaRPr>
          </a:p>
        </p:txBody>
      </p:sp>
      <p:sp>
        <p:nvSpPr>
          <p:cNvPr id="1343" name="CustomShape 10"/>
          <p:cNvSpPr/>
          <p:nvPr/>
        </p:nvSpPr>
        <p:spPr>
          <a:xfrm>
            <a:off x="3245040" y="9667440"/>
            <a:ext cx="388080" cy="27252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a:lnSpc>
                <a:spcPct val="100000"/>
              </a:lnSpc>
            </a:pPr>
            <a:r>
              <a:rPr lang="en-US" sz="1200" b="0" strike="noStrike" spc="-1">
                <a:solidFill>
                  <a:srgbClr val="000000"/>
                </a:solidFill>
                <a:uFill>
                  <a:solidFill>
                    <a:srgbClr val="FFFFFF"/>
                  </a:solidFill>
                </a:uFill>
                <a:latin typeface="Calibri"/>
                <a:ea typeface="DejaVu Sans"/>
              </a:rPr>
              <a:t>１３</a:t>
            </a:r>
            <a:endParaRPr lang="en-US" sz="1200" b="0" strike="noStrike" spc="-1">
              <a:solidFill>
                <a:srgbClr val="000000"/>
              </a:solidFill>
              <a:uFill>
                <a:solidFill>
                  <a:srgbClr val="FFFFFF"/>
                </a:solidFill>
              </a:uFill>
              <a:latin typeface="Arial"/>
            </a:endParaRPr>
          </a:p>
        </p:txBody>
      </p:sp>
      <p:pic>
        <p:nvPicPr>
          <p:cNvPr id="1344" name="図 26"/>
          <p:cNvPicPr>
            <a:picLocks noChangeAspect="1"/>
          </p:cNvPicPr>
          <p:nvPr/>
        </p:nvPicPr>
        <p:blipFill>
          <a:blip r:embed="rId1"/>
          <a:stretch>
            <a:fillRect/>
          </a:stretch>
        </p:blipFill>
        <p:spPr>
          <a:xfrm>
            <a:off x="189000" y="2230560"/>
            <a:ext cx="2466975" cy="2095500"/>
          </a:xfrm>
          <a:prstGeom prst="rect">
            <a:avLst/>
          </a:prstGeom>
        </p:spPr>
      </p:pic>
      <p:pic>
        <p:nvPicPr>
          <p:cNvPr id="1345" name="図 342"/>
          <p:cNvPicPr>
            <a:picLocks noChangeAspect="1"/>
          </p:cNvPicPr>
          <p:nvPr/>
        </p:nvPicPr>
        <p:blipFill>
          <a:blip r:embed="rId2"/>
          <a:srcRect l="31348" t="26892" r="33713" b="23618"/>
          <a:stretch>
            <a:fillRect/>
          </a:stretch>
        </p:blipFill>
        <p:spPr>
          <a:xfrm>
            <a:off x="4509000" y="6090520"/>
            <a:ext cx="1798919" cy="1806560"/>
          </a:xfrm>
          <a:prstGeom prst="rect">
            <a:avLst/>
          </a:prstGeom>
        </p:spPr>
      </p:pic>
      <p:sp>
        <p:nvSpPr>
          <p:cNvPr id="1346" name="テキスト 344"/>
          <p:cNvSpPr txBox="1"/>
          <p:nvPr/>
        </p:nvSpPr>
        <p:spPr>
          <a:xfrm>
            <a:off x="4509000" y="5783638"/>
            <a:ext cx="1800359" cy="306884"/>
          </a:xfrm>
          <a:prstGeom prst="rect">
            <a:avLst/>
          </a:prstGeom>
        </p:spPr>
        <p:txBody>
          <a:bodyPr wrap="square">
            <a:spAutoFit/>
          </a:bodyPr>
          <a:lstStyle/>
          <a:p>
            <a:pPr>
              <a:defRPr lang="ja-JP" altLang="en-US"/>
            </a:pPr>
            <a:r>
              <a:rPr lang="ja-JP" altLang="en-US" sz="1400"/>
              <a:t>農業産出額R2(億円)</a:t>
            </a:r>
            <a:endParaRPr lang="ja-JP" altLang="en-US"/>
          </a:p>
        </p:txBody>
      </p:sp>
    </p:spTree>
    <p:extLst>
      <p:ext uri="{BB962C8B-B14F-4D97-AF65-F5344CB8AC3E}">
        <p14:creationId xmlns:p14="http://schemas.microsoft.com/office/powerpoint/2010/main" val="31687941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1" name="CustomShape 1"/>
          <p:cNvSpPr/>
          <p:nvPr/>
        </p:nvSpPr>
        <p:spPr>
          <a:xfrm>
            <a:off x="44640" y="56520"/>
            <a:ext cx="6768000" cy="2752560"/>
          </a:xfrm>
          <a:prstGeom prst="round2SameRect">
            <a:avLst>
              <a:gd name="adj1" fmla="val 16667"/>
              <a:gd name="adj2" fmla="val 0"/>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800" b="0" strike="noStrike" spc="-1" dirty="0">
                <a:solidFill>
                  <a:srgbClr val="002060"/>
                </a:solidFill>
                <a:uFill>
                  <a:solidFill>
                    <a:srgbClr val="FFFFFF"/>
                  </a:solidFill>
                </a:uFill>
                <a:latin typeface="Calibri"/>
                <a:ea typeface="ＭＳ ゴシック"/>
              </a:rPr>
              <a:t>◆</a:t>
            </a:r>
            <a:r>
              <a:rPr lang="en-US" sz="1800" b="0" strike="noStrike" spc="-1" dirty="0" err="1">
                <a:solidFill>
                  <a:srgbClr val="002060"/>
                </a:solidFill>
                <a:uFill>
                  <a:solidFill>
                    <a:srgbClr val="FFFFFF"/>
                  </a:solidFill>
                </a:uFill>
                <a:latin typeface="Calibri"/>
                <a:ea typeface="ＭＳ ゴシック"/>
              </a:rPr>
              <a:t>就農相談</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0" strike="noStrike" spc="-1" dirty="0" err="1">
                <a:solidFill>
                  <a:srgbClr val="002060"/>
                </a:solidFill>
                <a:uFill>
                  <a:solidFill>
                    <a:srgbClr val="FFFFFF"/>
                  </a:solidFill>
                </a:uFill>
                <a:latin typeface="HG丸ｺﾞｼｯｸM-PRO"/>
                <a:ea typeface="HG丸ｺﾞｼｯｸM-PRO"/>
              </a:rPr>
              <a:t>徳島県では、就農相談窓口を設置し、随時就農相談を受け付けています</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①</a:t>
            </a:r>
            <a:r>
              <a:rPr lang="en-US" sz="1400" b="0" strike="noStrike" spc="-1" dirty="0" err="1">
                <a:solidFill>
                  <a:srgbClr val="002060"/>
                </a:solidFill>
                <a:uFill>
                  <a:solidFill>
                    <a:srgbClr val="FFFFFF"/>
                  </a:solidFill>
                </a:uFill>
                <a:latin typeface="HG丸ｺﾞｼｯｸM-PRO"/>
                <a:ea typeface="HG丸ｺﾞｼｯｸM-PRO"/>
              </a:rPr>
              <a:t>総合窓口</a:t>
            </a:r>
            <a:r>
              <a:rPr lang="en-US" sz="1400" b="0" strike="noStrike" spc="-1" dirty="0">
                <a:solidFill>
                  <a:srgbClr val="002060"/>
                </a:solidFill>
                <a:uFill>
                  <a:solidFill>
                    <a:srgbClr val="FFFFFF"/>
                  </a:solidFill>
                </a:uFill>
                <a:latin typeface="HG丸ｺﾞｼｯｸM-PRO"/>
                <a:ea typeface="HG丸ｺﾞｼｯｸM-PRO"/>
              </a:rPr>
              <a:t>　</a:t>
            </a:r>
            <a:r>
              <a:rPr lang="en-US" sz="1400" b="0" strike="noStrike" spc="-1" dirty="0" err="1">
                <a:solidFill>
                  <a:srgbClr val="002060"/>
                </a:solidFill>
                <a:uFill>
                  <a:solidFill>
                    <a:srgbClr val="FFFFFF"/>
                  </a:solidFill>
                </a:uFill>
                <a:latin typeface="HG丸ｺﾞｼｯｸM-PRO"/>
                <a:ea typeface="HG丸ｺﾞｼｯｸM-PRO"/>
              </a:rPr>
              <a:t>県立農林水産総合技術支援センター経営推進課</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☎０８８－６２１－２４２９</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②</a:t>
            </a:r>
            <a:r>
              <a:rPr lang="en-US" sz="1400" b="0" strike="noStrike" spc="-1" dirty="0" err="1">
                <a:solidFill>
                  <a:srgbClr val="002060"/>
                </a:solidFill>
                <a:uFill>
                  <a:solidFill>
                    <a:srgbClr val="FFFFFF"/>
                  </a:solidFill>
                </a:uFill>
                <a:latin typeface="HG丸ｺﾞｼｯｸM-PRO"/>
                <a:ea typeface="HG丸ｺﾞｼｯｸM-PRO"/>
              </a:rPr>
              <a:t>受入窓口</a:t>
            </a:r>
            <a:r>
              <a:rPr lang="en-US" sz="1400" b="0" strike="noStrike" spc="-1" dirty="0">
                <a:solidFill>
                  <a:srgbClr val="002060"/>
                </a:solidFill>
                <a:uFill>
                  <a:solidFill>
                    <a:srgbClr val="FFFFFF"/>
                  </a:solidFill>
                </a:uFill>
                <a:latin typeface="HG丸ｺﾞｼｯｸM-PRO"/>
                <a:ea typeface="HG丸ｺﾞｼｯｸM-PRO"/>
              </a:rPr>
              <a:t>　</a:t>
            </a:r>
            <a:r>
              <a:rPr lang="en-US" sz="1400" b="0" strike="noStrike" spc="-1" dirty="0" err="1">
                <a:solidFill>
                  <a:srgbClr val="002060"/>
                </a:solidFill>
                <a:uFill>
                  <a:solidFill>
                    <a:srgbClr val="FFFFFF"/>
                  </a:solidFill>
                </a:uFill>
                <a:latin typeface="HG丸ｺﾞｼｯｸM-PRO"/>
                <a:ea typeface="HG丸ｺﾞｼｯｸM-PRO"/>
              </a:rPr>
              <a:t>徳島県新規就農相談センタ</a:t>
            </a:r>
            <a:r>
              <a:rPr lang="en-US" sz="1400" b="0" strike="noStrike" spc="-1" dirty="0">
                <a:solidFill>
                  <a:srgbClr val="002060"/>
                </a:solidFill>
                <a:uFill>
                  <a:solidFill>
                    <a:srgbClr val="FFFFFF"/>
                  </a:solidFill>
                </a:uFill>
                <a:latin typeface="HG丸ｺﾞｼｯｸM-PRO"/>
                <a:ea typeface="HG丸ｺﾞｼｯｸM-PRO"/>
              </a:rPr>
              <a:t>ー（</a:t>
            </a:r>
            <a:r>
              <a:rPr lang="en-US" sz="1400" b="0" strike="noStrike" spc="-1" dirty="0" err="1">
                <a:solidFill>
                  <a:srgbClr val="002060"/>
                </a:solidFill>
                <a:uFill>
                  <a:solidFill>
                    <a:srgbClr val="FFFFFF"/>
                  </a:solidFill>
                </a:uFill>
                <a:latin typeface="HG丸ｺﾞｼｯｸM-PRO"/>
                <a:ea typeface="HG丸ｺﾞｼｯｸM-PRO"/>
              </a:rPr>
              <a:t>一般社団法人徳島県農業会議内</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☎０８８－６７８－５６１１</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err="1">
                <a:solidFill>
                  <a:srgbClr val="002060"/>
                </a:solidFill>
                <a:uFill>
                  <a:solidFill>
                    <a:srgbClr val="FFFFFF"/>
                  </a:solidFill>
                </a:uFill>
                <a:latin typeface="HG丸ｺﾞｼｯｸM-PRO"/>
                <a:ea typeface="HG丸ｺﾞｼｯｸM-PRO"/>
              </a:rPr>
              <a:t>また</a:t>
            </a:r>
            <a:r>
              <a:rPr lang="en-US" sz="1400" b="0" strike="noStrike" spc="-1" dirty="0">
                <a:solidFill>
                  <a:srgbClr val="002060"/>
                </a:solidFill>
                <a:uFill>
                  <a:solidFill>
                    <a:srgbClr val="FFFFFF"/>
                  </a:solidFill>
                </a:uFill>
                <a:latin typeface="HG丸ｺﾞｼｯｸM-PRO"/>
                <a:ea typeface="HG丸ｺﾞｼｯｸM-PRO"/>
              </a:rPr>
              <a:t>、「</a:t>
            </a:r>
            <a:r>
              <a:rPr lang="en-US" sz="1400" b="0" strike="noStrike" spc="-1" dirty="0" smtClean="0">
                <a:solidFill>
                  <a:srgbClr val="002060"/>
                </a:solidFill>
                <a:uFill>
                  <a:solidFill>
                    <a:srgbClr val="FFFFFF"/>
                  </a:solidFill>
                </a:uFill>
                <a:latin typeface="HG丸ｺﾞｼｯｸM-PRO"/>
                <a:ea typeface="HG丸ｺﾞｼｯｸM-PRO"/>
              </a:rPr>
              <a:t>新</a:t>
            </a:r>
            <a:r>
              <a:rPr lang="ja-JP" altLang="en-US" sz="1400" b="0" strike="noStrike" spc="-1" dirty="0" smtClean="0">
                <a:solidFill>
                  <a:srgbClr val="002060"/>
                </a:solidFill>
                <a:uFill>
                  <a:solidFill>
                    <a:srgbClr val="FFFFFF"/>
                  </a:solidFill>
                </a:uFill>
                <a:latin typeface="HG丸ｺﾞｼｯｸM-PRO"/>
                <a:ea typeface="HG丸ｺﾞｼｯｸM-PRO"/>
              </a:rPr>
              <a:t>・</a:t>
            </a:r>
            <a:r>
              <a:rPr lang="en-US" sz="1400" b="0" strike="noStrike" spc="-1" dirty="0" err="1" smtClean="0">
                <a:solidFill>
                  <a:srgbClr val="002060"/>
                </a:solidFill>
                <a:uFill>
                  <a:solidFill>
                    <a:srgbClr val="FFFFFF"/>
                  </a:solidFill>
                </a:uFill>
                <a:latin typeface="HG丸ｺﾞｼｯｸM-PRO"/>
                <a:ea typeface="HG丸ｺﾞｼｯｸM-PRO"/>
              </a:rPr>
              <a:t>農業人フェア</a:t>
            </a:r>
            <a:r>
              <a:rPr lang="en-US" sz="1400" b="0" strike="noStrike" spc="-1" dirty="0" err="1">
                <a:solidFill>
                  <a:srgbClr val="002060"/>
                </a:solidFill>
                <a:uFill>
                  <a:solidFill>
                    <a:srgbClr val="FFFFFF"/>
                  </a:solidFill>
                </a:uFill>
                <a:latin typeface="HG丸ｺﾞｼｯｸM-PRO"/>
                <a:ea typeface="HG丸ｺﾞｼｯｸM-PRO"/>
              </a:rPr>
              <a:t>」東京会場及び大阪会場に相談ブースを出展する</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err="1">
                <a:solidFill>
                  <a:srgbClr val="002060"/>
                </a:solidFill>
                <a:uFill>
                  <a:solidFill>
                    <a:srgbClr val="FFFFFF"/>
                  </a:solidFill>
                </a:uFill>
                <a:latin typeface="HG丸ｺﾞｼｯｸM-PRO"/>
                <a:ea typeface="HG丸ｺﾞｼｯｸM-PRO"/>
              </a:rPr>
              <a:t>予定です</a:t>
            </a:r>
            <a:r>
              <a:rPr lang="en-US" sz="1400" b="0" strike="noStrike" spc="-1" dirty="0">
                <a:solidFill>
                  <a:srgbClr val="002060"/>
                </a:solidFill>
                <a:uFill>
                  <a:solidFill>
                    <a:srgbClr val="FFFFFF"/>
                  </a:solidFill>
                </a:uFill>
                <a:latin typeface="HG丸ｺﾞｼｯｸM-PRO"/>
                <a:ea typeface="HG丸ｺﾞｼｯｸM-PRO"/>
              </a:rPr>
              <a:t>。</a:t>
            </a:r>
            <a:endParaRPr lang="en-US" sz="1400" b="0" strike="noStrike" spc="-1" dirty="0">
              <a:solidFill>
                <a:srgbClr val="000000"/>
              </a:solidFill>
              <a:uFill>
                <a:solidFill>
                  <a:srgbClr val="FFFFFF"/>
                </a:solidFill>
              </a:uFill>
              <a:latin typeface="Arial"/>
            </a:endParaRPr>
          </a:p>
        </p:txBody>
      </p:sp>
      <p:sp>
        <p:nvSpPr>
          <p:cNvPr id="1352" name="CustomShape 2"/>
          <p:cNvSpPr/>
          <p:nvPr/>
        </p:nvSpPr>
        <p:spPr>
          <a:xfrm>
            <a:off x="44640" y="2809800"/>
            <a:ext cx="6768000" cy="442836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800" b="1" strike="noStrike" spc="-1" dirty="0">
                <a:solidFill>
                  <a:srgbClr val="002060"/>
                </a:solidFill>
                <a:uFill>
                  <a:solidFill>
                    <a:srgbClr val="FFFFFF"/>
                  </a:solidFill>
                </a:uFill>
                <a:latin typeface="ＭＳ ゴシック"/>
                <a:ea typeface="ＭＳ ゴシック"/>
              </a:rPr>
              <a:t> ◆</a:t>
            </a:r>
            <a:r>
              <a:rPr lang="en-US" sz="1800" b="1" strike="noStrike" spc="-1" dirty="0" err="1">
                <a:solidFill>
                  <a:srgbClr val="002060"/>
                </a:solidFill>
                <a:uFill>
                  <a:solidFill>
                    <a:srgbClr val="FFFFFF"/>
                  </a:solidFill>
                </a:uFill>
                <a:latin typeface="ＭＳ ゴシック"/>
                <a:ea typeface="ＭＳ ゴシック"/>
              </a:rPr>
              <a:t>就農研修制度</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徳島県では、本県で新たに農業を始めたい方が、円滑に就農できるよう、県内の農業法人等が研修生として雇用し実践的な技術を習得していただくための研修を実施しています。</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①</a:t>
            </a:r>
            <a:r>
              <a:rPr lang="en-US" sz="1400" b="0" strike="noStrike" spc="-1" dirty="0" err="1">
                <a:solidFill>
                  <a:srgbClr val="002060"/>
                </a:solidFill>
                <a:uFill>
                  <a:solidFill>
                    <a:srgbClr val="FFFFFF"/>
                  </a:solidFill>
                </a:uFill>
                <a:latin typeface="HG丸ｺﾞｼｯｸM-PRO"/>
                <a:ea typeface="HG丸ｺﾞｼｯｸM-PRO"/>
              </a:rPr>
              <a:t>応募資格</a:t>
            </a:r>
            <a:r>
              <a:rPr lang="en-US" sz="1400" b="0" strike="noStrike" spc="-1" dirty="0">
                <a:solidFill>
                  <a:srgbClr val="002060"/>
                </a:solidFill>
                <a:uFill>
                  <a:solidFill>
                    <a:srgbClr val="FFFFFF"/>
                  </a:solidFill>
                </a:uFill>
                <a:latin typeface="HG丸ｺﾞｼｯｸM-PRO"/>
                <a:ea typeface="HG丸ｺﾞｼｯｸM-PRO"/>
              </a:rPr>
              <a:t>　徳島県で就農する強い意欲をお持ちの５５歳未満の方</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②</a:t>
            </a:r>
            <a:r>
              <a:rPr lang="en-US" sz="1400" b="0" strike="noStrike" spc="-1" dirty="0" err="1">
                <a:solidFill>
                  <a:srgbClr val="002060"/>
                </a:solidFill>
                <a:uFill>
                  <a:solidFill>
                    <a:srgbClr val="FFFFFF"/>
                  </a:solidFill>
                </a:uFill>
                <a:latin typeface="HG丸ｺﾞｼｯｸM-PRO"/>
                <a:ea typeface="HG丸ｺﾞｼｯｸM-PRO"/>
              </a:rPr>
              <a:t>研修期間</a:t>
            </a:r>
            <a:r>
              <a:rPr lang="en-US" sz="1400" b="0" strike="noStrike" spc="-1" dirty="0">
                <a:solidFill>
                  <a:srgbClr val="002060"/>
                </a:solidFill>
                <a:uFill>
                  <a:solidFill>
                    <a:srgbClr val="FFFFFF"/>
                  </a:solidFill>
                </a:uFill>
                <a:latin typeface="HG丸ｺﾞｼｯｸM-PRO"/>
                <a:ea typeface="HG丸ｺﾞｼｯｸM-PRO"/>
              </a:rPr>
              <a:t>　2022年7月1日から2023年2月28日までのうち最長4か月</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③</a:t>
            </a:r>
            <a:r>
              <a:rPr lang="en-US" sz="1400" b="0" strike="noStrike" spc="-1" dirty="0" err="1">
                <a:solidFill>
                  <a:srgbClr val="002060"/>
                </a:solidFill>
                <a:uFill>
                  <a:solidFill>
                    <a:srgbClr val="FFFFFF"/>
                  </a:solidFill>
                </a:uFill>
                <a:latin typeface="HG丸ｺﾞｼｯｸM-PRO"/>
                <a:ea typeface="HG丸ｺﾞｼｯｸM-PRO"/>
              </a:rPr>
              <a:t>募集人数</a:t>
            </a:r>
            <a:r>
              <a:rPr lang="en-US" sz="1400" b="0" strike="noStrike" spc="-1" dirty="0">
                <a:solidFill>
                  <a:srgbClr val="002060"/>
                </a:solidFill>
                <a:uFill>
                  <a:solidFill>
                    <a:srgbClr val="FFFFFF"/>
                  </a:solidFill>
                </a:uFill>
                <a:latin typeface="HG丸ｺﾞｼｯｸM-PRO"/>
                <a:ea typeface="HG丸ｺﾞｼｯｸM-PRO"/>
              </a:rPr>
              <a:t>　４０名程度を予定</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④</a:t>
            </a:r>
            <a:r>
              <a:rPr lang="en-US" sz="1400" b="0" strike="noStrike" spc="-1" dirty="0" err="1">
                <a:solidFill>
                  <a:srgbClr val="002060"/>
                </a:solidFill>
                <a:uFill>
                  <a:solidFill>
                    <a:srgbClr val="FFFFFF"/>
                  </a:solidFill>
                </a:uFill>
                <a:latin typeface="HG丸ｺﾞｼｯｸM-PRO"/>
                <a:ea typeface="HG丸ｺﾞｼｯｸM-PRO"/>
              </a:rPr>
              <a:t>募集期間</a:t>
            </a:r>
            <a:r>
              <a:rPr lang="en-US" sz="1400" b="0" strike="noStrike" spc="-1" dirty="0">
                <a:solidFill>
                  <a:srgbClr val="002060"/>
                </a:solidFill>
                <a:uFill>
                  <a:solidFill>
                    <a:srgbClr val="FFFFFF"/>
                  </a:solidFill>
                </a:uFill>
                <a:latin typeface="HG丸ｺﾞｼｯｸM-PRO"/>
                <a:ea typeface="HG丸ｺﾞｼｯｸM-PRO"/>
              </a:rPr>
              <a:t>　（第1次募集）2022年5月9日～2022年6月17日</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2060"/>
                </a:solidFill>
                <a:uFill>
                  <a:solidFill>
                    <a:srgbClr val="FFFFFF"/>
                  </a:solidFill>
                </a:uFill>
                <a:latin typeface="HG丸ｺﾞｼｯｸM-PRO"/>
                <a:ea typeface="HG丸ｺﾞｼｯｸM-PRO"/>
              </a:rPr>
              <a:t>　　　　　　  （第2次募集）2022年7月19日～2022年8月19日</a:t>
            </a:r>
          </a:p>
        </p:txBody>
      </p:sp>
      <p:sp>
        <p:nvSpPr>
          <p:cNvPr id="1353" name="CustomShape 3"/>
          <p:cNvSpPr/>
          <p:nvPr/>
        </p:nvSpPr>
        <p:spPr>
          <a:xfrm>
            <a:off x="44640" y="7905240"/>
            <a:ext cx="6768000" cy="1809360"/>
          </a:xfrm>
          <a:prstGeom prst="round2SameRect">
            <a:avLst>
              <a:gd name="adj1" fmla="val 0"/>
              <a:gd name="adj2" fmla="val 27027"/>
            </a:avLst>
          </a:prstGeom>
          <a:solidFill>
            <a:schemeClr val="tx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400" b="0" strike="noStrike" spc="-1">
                <a:solidFill>
                  <a:srgbClr val="002060"/>
                </a:solidFill>
                <a:uFill>
                  <a:solidFill>
                    <a:srgbClr val="FFFFFF"/>
                  </a:solidFill>
                </a:uFill>
                <a:latin typeface="ＭＳ ゴシック"/>
                <a:ea typeface="ＭＳ ゴシック"/>
              </a:rPr>
              <a:t>【お問い合わせ先】　</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ＭＳ ゴシック"/>
                <a:ea typeface="ＭＳ ゴシック"/>
              </a:rPr>
              <a:t>県立農林水産総合技術支援センター経営推進課　☎０８８－６２１－２４２９</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ＭＳ ゴシック"/>
                <a:ea typeface="ＭＳ ゴシック"/>
              </a:rPr>
              <a:t>徳島県新規就農相談センター（県農業会議内）　☎０８８－６７８－５６１１</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002060"/>
                </a:solidFill>
                <a:uFill>
                  <a:solidFill>
                    <a:srgbClr val="FFFFFF"/>
                  </a:solidFill>
                </a:uFill>
                <a:latin typeface="ＭＳ ゴシック"/>
                <a:ea typeface="ＭＳ ゴシック"/>
              </a:rPr>
              <a:t>　　　　　　　　　</a:t>
            </a:r>
            <a:r>
              <a:rPr lang="en-US" sz="1400" b="0" strike="noStrike" spc="-1">
                <a:solidFill>
                  <a:srgbClr val="002060"/>
                </a:solidFill>
                <a:uFill>
                  <a:solidFill>
                    <a:srgbClr val="FFFFFF"/>
                  </a:solidFill>
                </a:uFill>
                <a:latin typeface="HG丸ｺﾞｼｯｸM-PRO"/>
                <a:ea typeface="HG丸ｺﾞｼｯｸM-PRO"/>
              </a:rPr>
              <a:t>　</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FF0000"/>
                </a:solidFill>
                <a:uFill>
                  <a:solidFill>
                    <a:srgbClr val="FFFFFF"/>
                  </a:solidFill>
                </a:uFill>
                <a:latin typeface="HG丸ｺﾞｼｯｸM-PRO"/>
                <a:ea typeface="HG丸ｺﾞｼｯｸM-PRO"/>
              </a:rPr>
              <a:t>徳島県で新たに農業を始めたい方は、徳島県新規就農者のための情報サイト</a:t>
            </a:r>
            <a:endParaRPr lang="en-US" sz="1400" b="0" strike="noStrike" spc="-1">
              <a:solidFill>
                <a:srgbClr val="000000"/>
              </a:solidFill>
              <a:uFill>
                <a:solidFill>
                  <a:srgbClr val="FFFFFF"/>
                </a:solidFill>
              </a:uFill>
              <a:latin typeface="Arial"/>
            </a:endParaRPr>
          </a:p>
          <a:p>
            <a:pPr>
              <a:lnSpc>
                <a:spcPct val="100000"/>
              </a:lnSpc>
            </a:pPr>
            <a:r>
              <a:rPr lang="en-US" sz="1400" b="0" strike="noStrike" spc="-1">
                <a:solidFill>
                  <a:srgbClr val="FF0000"/>
                </a:solidFill>
                <a:uFill>
                  <a:solidFill>
                    <a:srgbClr val="FFFFFF"/>
                  </a:solidFill>
                </a:uFill>
                <a:latin typeface="HG丸ｺﾞｼｯｸM-PRO"/>
                <a:ea typeface="HG丸ｺﾞｼｯｸM-PRO"/>
              </a:rPr>
              <a:t>「農の宝島！！とくしま」（</a:t>
            </a:r>
            <a:r>
              <a:rPr lang="en-US" sz="1400" b="0" u="sng" strike="noStrike" spc="-1">
                <a:solidFill>
                  <a:srgbClr val="0000FF"/>
                </a:solidFill>
                <a:uFill>
                  <a:solidFill>
                    <a:srgbClr val="FFFFFF"/>
                  </a:solidFill>
                </a:uFill>
                <a:latin typeface="HG丸ｺﾞｼｯｸM-PRO"/>
                <a:ea typeface="HG丸ｺﾞｼｯｸM-PRO"/>
                <a:hlinkClick r:id="rId1"/>
              </a:rPr>
              <a:t>https://tokushima-shuno.jp/</a:t>
            </a:r>
            <a:r>
              <a:rPr lang="en-US" sz="1400" b="0" strike="noStrike" spc="-1">
                <a:solidFill>
                  <a:srgbClr val="FF0000"/>
                </a:solidFill>
                <a:uFill>
                  <a:solidFill>
                    <a:srgbClr val="FFFFFF"/>
                  </a:solidFill>
                </a:uFill>
                <a:latin typeface="HG丸ｺﾞｼｯｸM-PRO"/>
                <a:ea typeface="HG丸ｺﾞｼｯｸM-PRO"/>
              </a:rPr>
              <a:t>)をチェック！</a:t>
            </a:r>
            <a:endParaRPr lang="en-US" sz="1400" b="0" strike="noStrike" spc="-1">
              <a:solidFill>
                <a:srgbClr val="000000"/>
              </a:solidFill>
              <a:uFill>
                <a:solidFill>
                  <a:srgbClr val="FFFFFF"/>
                </a:solidFill>
              </a:uFill>
              <a:latin typeface="Arial"/>
            </a:endParaRPr>
          </a:p>
          <a:p>
            <a:pPr>
              <a:lnSpc>
                <a:spcPct val="100000"/>
              </a:lnSpc>
            </a:pPr>
            <a:endParaRPr lang="en-US" sz="1400" b="0" strike="noStrike" spc="-1">
              <a:solidFill>
                <a:srgbClr val="000000"/>
              </a:solidFill>
              <a:uFill>
                <a:solidFill>
                  <a:srgbClr val="FFFFFF"/>
                </a:solidFill>
              </a:uFill>
              <a:latin typeface="Arial"/>
            </a:endParaRPr>
          </a:p>
        </p:txBody>
      </p:sp>
      <p:sp>
        <p:nvSpPr>
          <p:cNvPr id="1354" name="CustomShape 4"/>
          <p:cNvSpPr/>
          <p:nvPr/>
        </p:nvSpPr>
        <p:spPr>
          <a:xfrm>
            <a:off x="144360" y="3312000"/>
            <a:ext cx="2519640" cy="287280"/>
          </a:xfrm>
          <a:prstGeom prst="roundRect">
            <a:avLst>
              <a:gd name="adj" fmla="val 16667"/>
            </a:avLst>
          </a:prstGeom>
          <a:solidFill>
            <a:schemeClr val="accent3">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400" b="0" strike="noStrike" spc="-1">
                <a:solidFill>
                  <a:srgbClr val="002060"/>
                </a:solidFill>
                <a:uFill>
                  <a:solidFill>
                    <a:srgbClr val="FFFFFF"/>
                  </a:solidFill>
                </a:uFill>
                <a:latin typeface="HG丸ｺﾞｼｯｸM-PRO"/>
                <a:ea typeface="HG丸ｺﾞｼｯｸM-PRO"/>
              </a:rPr>
              <a:t>とくしま就農スタート研修</a:t>
            </a:r>
            <a:endParaRPr lang="en-US" sz="1400" b="0" strike="noStrike" spc="-1">
              <a:solidFill>
                <a:srgbClr val="000000"/>
              </a:solidFill>
              <a:uFill>
                <a:solidFill>
                  <a:srgbClr val="FFFFFF"/>
                </a:solidFill>
              </a:uFill>
              <a:latin typeface="Arial"/>
            </a:endParaRPr>
          </a:p>
        </p:txBody>
      </p:sp>
      <p:sp>
        <p:nvSpPr>
          <p:cNvPr id="1355" name="CustomShape 5"/>
          <p:cNvSpPr/>
          <p:nvPr/>
        </p:nvSpPr>
        <p:spPr>
          <a:xfrm>
            <a:off x="142920" y="6024600"/>
            <a:ext cx="1871640" cy="287280"/>
          </a:xfrm>
          <a:prstGeom prst="roundRect">
            <a:avLst>
              <a:gd name="adj" fmla="val 16667"/>
            </a:avLst>
          </a:prstGeom>
          <a:solidFill>
            <a:schemeClr val="accent3">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400" b="0" strike="noStrike" spc="-1">
                <a:solidFill>
                  <a:srgbClr val="002060"/>
                </a:solidFill>
                <a:uFill>
                  <a:solidFill>
                    <a:srgbClr val="FFFFFF"/>
                  </a:solidFill>
                </a:uFill>
                <a:latin typeface="HG丸ｺﾞｼｯｸM-PRO"/>
                <a:ea typeface="HG丸ｺﾞｼｯｸM-PRO"/>
              </a:rPr>
              <a:t>農業チューター制度</a:t>
            </a:r>
            <a:endParaRPr lang="en-US" sz="1400" b="0" strike="noStrike" spc="-1">
              <a:solidFill>
                <a:srgbClr val="000000"/>
              </a:solidFill>
              <a:uFill>
                <a:solidFill>
                  <a:srgbClr val="FFFFFF"/>
                </a:solidFill>
              </a:uFill>
              <a:latin typeface="Arial"/>
            </a:endParaRPr>
          </a:p>
        </p:txBody>
      </p:sp>
      <p:sp>
        <p:nvSpPr>
          <p:cNvPr id="1356" name="CustomShape 6"/>
          <p:cNvSpPr/>
          <p:nvPr/>
        </p:nvSpPr>
        <p:spPr>
          <a:xfrm>
            <a:off x="115920" y="6357600"/>
            <a:ext cx="6669720" cy="72936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lstStyle/>
          <a:p>
            <a:pPr>
              <a:lnSpc>
                <a:spcPct val="100000"/>
              </a:lnSpc>
            </a:pPr>
            <a:r>
              <a:rPr lang="en-US" sz="1400" b="0" strike="noStrike" spc="-1">
                <a:solidFill>
                  <a:srgbClr val="002060"/>
                </a:solidFill>
                <a:uFill>
                  <a:solidFill>
                    <a:srgbClr val="FFFFFF"/>
                  </a:solidFill>
                </a:uFill>
                <a:latin typeface="HG丸ｺﾞｼｯｸM-PRO"/>
                <a:ea typeface="HG丸ｺﾞｼｯｸM-PRO"/>
              </a:rPr>
              <a:t>　新規就農者は、地域で優れた農業経営を行っている指導農業士等から農業生産技術のみならず農地の確保や地域農業の慣習にいたるまで、マンツーマンで指導及び助言を受けることができる制度を活用できます。</a:t>
            </a:r>
            <a:endParaRPr lang="en-US" sz="1400" b="0" strike="noStrike" spc="-1">
              <a:solidFill>
                <a:srgbClr val="000000"/>
              </a:solidFill>
              <a:uFill>
                <a:solidFill>
                  <a:srgbClr val="FFFFFF"/>
                </a:solidFill>
              </a:uFill>
              <a:latin typeface="Arial"/>
            </a:endParaRPr>
          </a:p>
        </p:txBody>
      </p:sp>
      <p:sp>
        <p:nvSpPr>
          <p:cNvPr id="1357" name="CustomShape 7"/>
          <p:cNvSpPr/>
          <p:nvPr/>
        </p:nvSpPr>
        <p:spPr>
          <a:xfrm>
            <a:off x="692640" y="9335880"/>
            <a:ext cx="1655640" cy="28728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b="1" strike="noStrike" spc="-1">
                <a:solidFill>
                  <a:srgbClr val="FF0000"/>
                </a:solidFill>
                <a:uFill>
                  <a:solidFill>
                    <a:srgbClr val="FFFFFF"/>
                  </a:solidFill>
                </a:uFill>
                <a:latin typeface="Calibri"/>
                <a:ea typeface="DejaVu Sans"/>
              </a:rPr>
              <a:t>農の宝島とくしま</a:t>
            </a:r>
            <a:endParaRPr lang="en-US" sz="1400" b="0" strike="noStrike" spc="-1">
              <a:solidFill>
                <a:srgbClr val="000000"/>
              </a:solidFill>
              <a:uFill>
                <a:solidFill>
                  <a:srgbClr val="FFFFFF"/>
                </a:solidFill>
              </a:uFill>
              <a:latin typeface="Arial"/>
            </a:endParaRPr>
          </a:p>
        </p:txBody>
      </p:sp>
      <p:sp>
        <p:nvSpPr>
          <p:cNvPr id="1358" name="CustomShape 8"/>
          <p:cNvSpPr/>
          <p:nvPr/>
        </p:nvSpPr>
        <p:spPr>
          <a:xfrm>
            <a:off x="2534760" y="9335880"/>
            <a:ext cx="575280" cy="287280"/>
          </a:xfrm>
          <a:prstGeom prst="rect">
            <a:avLst/>
          </a:prstGeom>
          <a:solidFill>
            <a:schemeClr val="accent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b="1" strike="noStrike" spc="-1">
                <a:solidFill>
                  <a:srgbClr val="FFFFFF"/>
                </a:solidFill>
                <a:uFill>
                  <a:solidFill>
                    <a:srgbClr val="FFFFFF"/>
                  </a:solidFill>
                </a:uFill>
                <a:latin typeface="Calibri"/>
                <a:ea typeface="DejaVu Sans"/>
              </a:rPr>
              <a:t>検索</a:t>
            </a:r>
            <a:endParaRPr lang="en-US" sz="1400" b="0" strike="noStrike" spc="-1">
              <a:solidFill>
                <a:srgbClr val="000000"/>
              </a:solidFill>
              <a:uFill>
                <a:solidFill>
                  <a:srgbClr val="FFFFFF"/>
                </a:solidFill>
              </a:uFill>
              <a:latin typeface="Arial"/>
            </a:endParaRPr>
          </a:p>
        </p:txBody>
      </p:sp>
      <p:sp>
        <p:nvSpPr>
          <p:cNvPr id="1359" name="CustomShape 9"/>
          <p:cNvSpPr/>
          <p:nvPr/>
        </p:nvSpPr>
        <p:spPr>
          <a:xfrm>
            <a:off x="44640" y="7238880"/>
            <a:ext cx="6768000" cy="665640"/>
          </a:xfrm>
          <a:prstGeom prst="round2SameRect">
            <a:avLst>
              <a:gd name="adj1" fmla="val 0"/>
              <a:gd name="adj2" fmla="val 0"/>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1800" b="1" strike="noStrike" spc="-1">
                <a:solidFill>
                  <a:srgbClr val="002060"/>
                </a:solidFill>
                <a:uFill>
                  <a:solidFill>
                    <a:srgbClr val="FFFFFF"/>
                  </a:solidFill>
                </a:uFill>
                <a:latin typeface="ＭＳ ゴシック"/>
                <a:ea typeface="ＭＳ ゴシック"/>
              </a:rPr>
              <a:t> ◆補助事業の概要</a:t>
            </a:r>
            <a:endParaRPr lang="en-US" sz="1800" b="0" strike="noStrike" spc="-1">
              <a:solidFill>
                <a:srgbClr val="000000"/>
              </a:solidFill>
              <a:uFill>
                <a:solidFill>
                  <a:srgbClr val="FFFFFF"/>
                </a:solidFill>
              </a:uFill>
              <a:latin typeface="Arial"/>
            </a:endParaRPr>
          </a:p>
          <a:p>
            <a:pPr>
              <a:lnSpc>
                <a:spcPct val="100000"/>
              </a:lnSpc>
            </a:pPr>
            <a:r>
              <a:rPr lang="en-US" sz="1300" b="0" strike="noStrike" spc="-1">
                <a:solidFill>
                  <a:srgbClr val="002060"/>
                </a:solidFill>
                <a:uFill>
                  <a:solidFill>
                    <a:srgbClr val="FFFFFF"/>
                  </a:solidFill>
                </a:uFill>
                <a:latin typeface="HG丸ｺﾞｼｯｸM-PRO"/>
                <a:ea typeface="HG丸ｺﾞｼｯｸM-PRO"/>
              </a:rPr>
              <a:t>  経営開始資金や就農準備資金、青年等就農資金、雇用就農資金等の事業を活用できます。</a:t>
            </a:r>
            <a:endParaRPr lang="en-US" sz="1300" b="0" strike="noStrike" spc="-1">
              <a:solidFill>
                <a:srgbClr val="000000"/>
              </a:solidFill>
              <a:uFill>
                <a:solidFill>
                  <a:srgbClr val="FFFFFF"/>
                </a:solidFill>
              </a:uFill>
              <a:latin typeface="Arial"/>
            </a:endParaRPr>
          </a:p>
          <a:p>
            <a:pPr>
              <a:lnSpc>
                <a:spcPct val="100000"/>
              </a:lnSpc>
            </a:pPr>
            <a:endParaRPr lang="en-US" sz="1300" b="0" strike="noStrike" spc="-1">
              <a:solidFill>
                <a:srgbClr val="002060"/>
              </a:solidFill>
              <a:uFill>
                <a:solidFill>
                  <a:srgbClr val="FFFFFF"/>
                </a:solidFill>
              </a:uFill>
              <a:latin typeface="HG丸ｺﾞｼｯｸM-PRO"/>
              <a:ea typeface="HG丸ｺﾞｼｯｸM-PRO"/>
            </a:endParaRPr>
          </a:p>
          <a:p>
            <a:pPr>
              <a:lnSpc>
                <a:spcPct val="100000"/>
              </a:lnSpc>
            </a:pPr>
            <a:endParaRPr lang="en-US" sz="1300" b="0" strike="noStrike" spc="-1">
              <a:solidFill>
                <a:srgbClr val="000000"/>
              </a:solidFill>
              <a:uFill>
                <a:solidFill>
                  <a:srgbClr val="FFFFFF"/>
                </a:solidFill>
              </a:uFill>
              <a:latin typeface="Arial"/>
            </a:endParaRPr>
          </a:p>
          <a:p>
            <a:pPr>
              <a:lnSpc>
                <a:spcPct val="100000"/>
              </a:lnSpc>
            </a:pPr>
            <a:endParaRPr lang="en-US" sz="1300" b="0" strike="noStrike" spc="-1">
              <a:solidFill>
                <a:srgbClr val="000000"/>
              </a:solidFill>
              <a:uFill>
                <a:solidFill>
                  <a:srgbClr val="FFFFFF"/>
                </a:solidFill>
              </a:uFill>
              <a:latin typeface="Arial"/>
            </a:endParaRPr>
          </a:p>
        </p:txBody>
      </p:sp>
      <p:sp>
        <p:nvSpPr>
          <p:cNvPr id="1360" name="CustomShape 10"/>
          <p:cNvSpPr/>
          <p:nvPr/>
        </p:nvSpPr>
        <p:spPr>
          <a:xfrm>
            <a:off x="133920" y="4575859"/>
            <a:ext cx="6428880" cy="1317292"/>
          </a:xfrm>
          <a:prstGeom prst="roundRect">
            <a:avLst>
              <a:gd name="adj" fmla="val 16667"/>
            </a:avLst>
          </a:prstGeom>
          <a:noFill/>
          <a:ln w="19080">
            <a:solidFill>
              <a:srgbClr val="FFC000"/>
            </a:solidFill>
            <a:custDash>
              <a:ds d="800000" sp="300000"/>
              <a:ds d="100000" sp="300000"/>
            </a:custDash>
            <a:round/>
          </a:ln>
        </p:spPr>
        <p:style>
          <a:lnRef idx="2">
            <a:schemeClr val="accent1">
              <a:shade val="50000"/>
            </a:schemeClr>
          </a:lnRef>
          <a:fillRef idx="1">
            <a:schemeClr val="accent1"/>
          </a:fillRef>
          <a:effectRef idx="0">
            <a:schemeClr val="accent1"/>
          </a:effectRef>
          <a:fontRef idx="minor"/>
        </p:style>
      </p:sp>
      <p:sp>
        <p:nvSpPr>
          <p:cNvPr id="1361" name="CustomShape 11"/>
          <p:cNvSpPr/>
          <p:nvPr/>
        </p:nvSpPr>
        <p:spPr>
          <a:xfrm>
            <a:off x="3245040" y="9686520"/>
            <a:ext cx="388080" cy="27252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lstStyle/>
          <a:p>
            <a:pPr>
              <a:lnSpc>
                <a:spcPct val="100000"/>
              </a:lnSpc>
            </a:pPr>
            <a:r>
              <a:rPr lang="en-US" sz="1200" b="0" strike="noStrike" spc="-1">
                <a:solidFill>
                  <a:srgbClr val="000000"/>
                </a:solidFill>
                <a:uFill>
                  <a:solidFill>
                    <a:srgbClr val="FFFFFF"/>
                  </a:solidFill>
                </a:uFill>
                <a:latin typeface="Calibri"/>
                <a:ea typeface="DejaVu Sans"/>
              </a:rPr>
              <a:t>１４</a:t>
            </a:r>
            <a:endParaRPr lang="en-US" sz="1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984053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63" name="図 26"/>
          <p:cNvPicPr>
            <a:picLocks noChangeAspect="1"/>
          </p:cNvPicPr>
          <p:nvPr/>
        </p:nvPicPr>
        <p:blipFill>
          <a:blip r:embed="rId1"/>
          <a:stretch>
            <a:fillRect/>
          </a:stretch>
        </p:blipFill>
        <p:spPr>
          <a:xfrm>
            <a:off x="-151835" y="5986750"/>
            <a:ext cx="3420152" cy="1993565"/>
          </a:xfrm>
          <a:prstGeom prst="rect">
            <a:avLst/>
          </a:prstGeom>
        </p:spPr>
      </p:pic>
      <p:sp>
        <p:nvSpPr>
          <p:cNvPr id="1364" name="正方形/長方形 6"/>
          <p:cNvSpPr/>
          <p:nvPr/>
        </p:nvSpPr>
        <p:spPr>
          <a:xfrm>
            <a:off x="3108941" y="56456"/>
            <a:ext cx="665765" cy="14641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65" name="正方形/長方形 2"/>
          <p:cNvSpPr/>
          <p:nvPr/>
        </p:nvSpPr>
        <p:spPr>
          <a:xfrm>
            <a:off x="44624" y="56456"/>
            <a:ext cx="3397198" cy="14641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a:solidFill>
                  <a:srgbClr val="FFFFFF"/>
                </a:solidFill>
                <a:latin typeface="ＭＳ Ｐゴシック"/>
                <a:cs typeface="Times New Roman"/>
              </a:rPr>
              <a:t>京都市</a:t>
            </a:r>
            <a:endParaRPr lang="ja-JP" sz="5400" dirty="0">
              <a:effectLst/>
              <a:latin typeface="ＭＳ Ｐゴシック"/>
              <a:cs typeface="ＭＳ Ｐゴシック"/>
            </a:endParaRPr>
          </a:p>
        </p:txBody>
      </p:sp>
      <p:sp>
        <p:nvSpPr>
          <p:cNvPr id="1366" name="正方形/長方形 1"/>
          <p:cNvSpPr/>
          <p:nvPr/>
        </p:nvSpPr>
        <p:spPr>
          <a:xfrm>
            <a:off x="3443563" y="56456"/>
            <a:ext cx="3369813" cy="14641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1400" dirty="0">
                <a:solidFill>
                  <a:srgbClr val="000000"/>
                </a:solidFill>
                <a:latin typeface="ＭＳ Ｐゴシック"/>
                <a:ea typeface="HGP創英ﾌﾟﾚｾﾞﾝｽEB"/>
                <a:cs typeface="Times New Roman"/>
              </a:rPr>
              <a:t>京都市</a:t>
            </a:r>
            <a:endParaRPr lang="ja-JP" sz="1400" dirty="0">
              <a:effectLst/>
              <a:latin typeface="ＭＳ Ｐゴシック"/>
              <a:cs typeface="ＭＳ Ｐゴシック"/>
            </a:endParaRPr>
          </a:p>
          <a:p>
            <a:pPr algn="ctr">
              <a:spcAft>
                <a:spcPts val="0"/>
              </a:spcAft>
            </a:pPr>
            <a:r>
              <a:rPr lang="ja-JP" altLang="en-US" sz="1400" dirty="0">
                <a:solidFill>
                  <a:srgbClr val="000000"/>
                </a:solidFill>
                <a:latin typeface="ＭＳ Ｐゴシック"/>
                <a:ea typeface="HGP創英ﾌﾟﾚｾﾞﾝｽEB"/>
                <a:cs typeface="Times New Roman"/>
              </a:rPr>
              <a:t>産業観光局 農林振興室 農林企画課</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HGP創英ﾌﾟﾚｾﾞﾝｽEB"/>
                <a:cs typeface="Times New Roman"/>
              </a:rPr>
              <a:t>〒</a:t>
            </a:r>
            <a:r>
              <a:rPr lang="ja-JP" altLang="en-US" sz="1400" dirty="0">
                <a:solidFill>
                  <a:srgbClr val="000000"/>
                </a:solidFill>
                <a:effectLst/>
                <a:latin typeface="ＭＳ Ｐゴシック"/>
                <a:ea typeface="HGP創英ﾌﾟﾚｾﾞﾝｽEB"/>
                <a:cs typeface="Times New Roman"/>
              </a:rPr>
              <a:t>６０４</a:t>
            </a:r>
            <a:r>
              <a:rPr lang="ja-JP" sz="1400" dirty="0">
                <a:solidFill>
                  <a:srgbClr val="000000"/>
                </a:solidFill>
                <a:effectLst/>
                <a:latin typeface="ＭＳ Ｐゴシック"/>
                <a:ea typeface="HGP創英ﾌﾟﾚｾﾞﾝｽEB"/>
                <a:cs typeface="Times New Roman"/>
              </a:rPr>
              <a:t>－</a:t>
            </a:r>
            <a:r>
              <a:rPr lang="ja-JP" altLang="en-US" sz="1400" dirty="0">
                <a:solidFill>
                  <a:srgbClr val="000000"/>
                </a:solidFill>
                <a:effectLst/>
                <a:latin typeface="ＭＳ Ｐゴシック"/>
                <a:ea typeface="HGP創英ﾌﾟﾚｾﾞﾝｽEB"/>
                <a:cs typeface="Times New Roman"/>
              </a:rPr>
              <a:t>８５７１</a:t>
            </a:r>
            <a:endParaRPr lang="ja-JP" sz="1400" dirty="0">
              <a:effectLst/>
              <a:latin typeface="ＭＳ Ｐゴシック"/>
              <a:cs typeface="ＭＳ Ｐゴシック"/>
            </a:endParaRPr>
          </a:p>
          <a:p>
            <a:pPr algn="ctr">
              <a:spcAft>
                <a:spcPts val="0"/>
              </a:spcAft>
            </a:pPr>
            <a:r>
              <a:rPr lang="ja-JP" altLang="en-US" sz="1400" dirty="0">
                <a:solidFill>
                  <a:srgbClr val="000000"/>
                </a:solidFill>
                <a:latin typeface="ＭＳ Ｐゴシック"/>
                <a:ea typeface="HGP創英ﾌﾟﾚｾﾞﾝｽEB"/>
                <a:cs typeface="Times New Roman"/>
              </a:rPr>
              <a:t>京都市中京区寺町通御池上る</a:t>
            </a:r>
            <a:endParaRPr lang="en-US" altLang="ja-JP" sz="1400" dirty="0">
              <a:solidFill>
                <a:srgbClr val="000000"/>
              </a:solidFill>
              <a:latin typeface="ＭＳ Ｐゴシック"/>
              <a:ea typeface="HGP創英ﾌﾟﾚｾﾞﾝｽEB"/>
              <a:cs typeface="Times New Roman"/>
            </a:endParaRPr>
          </a:p>
          <a:p>
            <a:pPr algn="ctr">
              <a:spcAft>
                <a:spcPts val="0"/>
              </a:spcAft>
            </a:pPr>
            <a:r>
              <a:rPr lang="ja-JP" altLang="en-US" sz="1400" dirty="0">
                <a:solidFill>
                  <a:srgbClr val="000000"/>
                </a:solidFill>
                <a:latin typeface="ＭＳ Ｐゴシック"/>
                <a:ea typeface="HGP創英ﾌﾟﾚｾﾞﾝｽEB"/>
                <a:cs typeface="Times New Roman"/>
              </a:rPr>
              <a:t>上本能寺前町４８８</a:t>
            </a:r>
            <a:endParaRPr lang="ja-JP" sz="1400" dirty="0">
              <a:effectLst/>
              <a:latin typeface="ＭＳ Ｐゴシック"/>
              <a:cs typeface="ＭＳ Ｐゴシック"/>
            </a:endParaRPr>
          </a:p>
          <a:p>
            <a:pPr algn="ctr">
              <a:spcAft>
                <a:spcPts val="0"/>
              </a:spcAft>
            </a:pPr>
            <a:r>
              <a:rPr lang="ja-JP" sz="1400" dirty="0">
                <a:solidFill>
                  <a:srgbClr val="000000"/>
                </a:solidFill>
                <a:effectLst/>
                <a:latin typeface="ＭＳ Ｐゴシック"/>
                <a:ea typeface="ＭＳ 明朝"/>
                <a:cs typeface="ＭＳ 明朝"/>
              </a:rPr>
              <a:t>☎</a:t>
            </a:r>
            <a:r>
              <a:rPr lang="en-US" sz="1400" dirty="0">
                <a:solidFill>
                  <a:srgbClr val="000000"/>
                </a:solidFill>
                <a:effectLst/>
                <a:latin typeface="HGP創英ﾌﾟﾚｾﾞﾝｽEB"/>
                <a:cs typeface="Times New Roman"/>
              </a:rPr>
              <a:t>0</a:t>
            </a:r>
            <a:r>
              <a:rPr lang="en-US" altLang="ja-JP" sz="1400" dirty="0">
                <a:solidFill>
                  <a:srgbClr val="000000"/>
                </a:solidFill>
                <a:effectLst/>
                <a:latin typeface="HGP創英ﾌﾟﾚｾﾞﾝｽEB"/>
                <a:cs typeface="Times New Roman"/>
              </a:rPr>
              <a:t>75</a:t>
            </a:r>
            <a:r>
              <a:rPr lang="en-US" sz="1400" dirty="0">
                <a:solidFill>
                  <a:srgbClr val="000000"/>
                </a:solidFill>
                <a:effectLst/>
                <a:latin typeface="HGP創英ﾌﾟﾚｾﾞﾝｽEB"/>
                <a:cs typeface="Times New Roman"/>
              </a:rPr>
              <a:t>-</a:t>
            </a:r>
            <a:r>
              <a:rPr lang="en-US" altLang="ja-JP" sz="1400" dirty="0">
                <a:solidFill>
                  <a:srgbClr val="000000"/>
                </a:solidFill>
                <a:effectLst/>
                <a:latin typeface="HGP創英ﾌﾟﾚｾﾞﾝｽEB"/>
                <a:cs typeface="Times New Roman"/>
              </a:rPr>
              <a:t>222</a:t>
            </a:r>
            <a:r>
              <a:rPr lang="en-US" sz="1400" dirty="0">
                <a:solidFill>
                  <a:srgbClr val="000000"/>
                </a:solidFill>
                <a:effectLst/>
                <a:latin typeface="HGP創英ﾌﾟﾚｾﾞﾝｽEB"/>
                <a:cs typeface="Times New Roman"/>
              </a:rPr>
              <a:t>-</a:t>
            </a:r>
            <a:r>
              <a:rPr lang="en-US" altLang="ja-JP" sz="1400" dirty="0">
                <a:solidFill>
                  <a:srgbClr val="000000"/>
                </a:solidFill>
                <a:effectLst/>
                <a:latin typeface="HGP創英ﾌﾟﾚｾﾞﾝｽEB"/>
                <a:cs typeface="Times New Roman"/>
              </a:rPr>
              <a:t>3351</a:t>
            </a:r>
            <a:endParaRPr lang="ja-JP" sz="1400" dirty="0">
              <a:effectLst/>
              <a:latin typeface="ＭＳ Ｐゴシック"/>
              <a:cs typeface="ＭＳ Ｐゴシック"/>
            </a:endParaRPr>
          </a:p>
        </p:txBody>
      </p:sp>
      <p:sp>
        <p:nvSpPr>
          <p:cNvPr id="1367" name="正方形/長方形 9"/>
          <p:cNvSpPr/>
          <p:nvPr/>
        </p:nvSpPr>
        <p:spPr>
          <a:xfrm>
            <a:off x="44624" y="1520618"/>
            <a:ext cx="6768752" cy="1416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152400">
              <a:spcAft>
                <a:spcPts val="0"/>
              </a:spcAft>
            </a:pPr>
            <a:r>
              <a:rPr lang="ja-JP" altLang="en-US" sz="1400" dirty="0">
                <a:solidFill>
                  <a:srgbClr val="002060"/>
                </a:solidFill>
                <a:latin typeface="ＭＳ Ｐゴシック"/>
                <a:ea typeface="HG丸ｺﾞｼｯｸM-PRO"/>
                <a:cs typeface="Times New Roman"/>
              </a:rPr>
              <a:t>京都市は，市域面積の約７７％を農地と森林が占め，古くから各地域の気候風土を生かした多様な農産物が生産されるなど，農業が盛んに行われてきました。市街地を囲む緑豊かな三山や，市街地内に多く残される農地は，京都市の自然環境を生かしたまちづくりに大きく貢献しており，山紫水明の都を形成する礎となっています。</a:t>
            </a:r>
            <a:endParaRPr lang="en-US" altLang="ja-JP" sz="1400" dirty="0">
              <a:solidFill>
                <a:srgbClr val="002060"/>
              </a:solidFill>
              <a:latin typeface="ＭＳ Ｐゴシック"/>
              <a:ea typeface="HG丸ｺﾞｼｯｸM-PRO"/>
              <a:cs typeface="Times New Roman"/>
            </a:endParaRPr>
          </a:p>
        </p:txBody>
      </p:sp>
      <p:sp>
        <p:nvSpPr>
          <p:cNvPr id="1368" name="正方形/長方形 10"/>
          <p:cNvSpPr/>
          <p:nvPr/>
        </p:nvSpPr>
        <p:spPr>
          <a:xfrm>
            <a:off x="44623" y="2936776"/>
            <a:ext cx="6768751" cy="5096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a:solidFill>
                  <a:srgbClr val="002060"/>
                </a:solidFill>
                <a:effectLst/>
                <a:latin typeface="ＭＳ ゴシック" panose="020B0609070205080204" pitchFamily="49" charset="-128"/>
                <a:ea typeface="ＭＳ ゴシック" panose="020B0609070205080204" pitchFamily="49" charset="-128"/>
                <a:cs typeface="Times New Roman"/>
              </a:rPr>
              <a:t>京都市の</a:t>
            </a:r>
            <a:r>
              <a:rPr lang="ja-JP" kern="100" dirty="0">
                <a:solidFill>
                  <a:srgbClr val="002060"/>
                </a:solidFill>
                <a:effectLst/>
                <a:latin typeface="ＭＳ ゴシック" panose="020B0609070205080204" pitchFamily="49" charset="-128"/>
                <a:ea typeface="ＭＳ ゴシック" panose="020B0609070205080204" pitchFamily="49" charset="-128"/>
                <a:cs typeface="Times New Roman"/>
              </a:rPr>
              <a:t>農業</a:t>
            </a:r>
            <a:endParaRPr lang="ja-JP" sz="1200" kern="100" dirty="0">
              <a:solidFill>
                <a:schemeClr val="bg1"/>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369" name="片側の 2 つの角を丸めた四角形 11"/>
          <p:cNvSpPr/>
          <p:nvPr/>
        </p:nvSpPr>
        <p:spPr>
          <a:xfrm>
            <a:off x="44624" y="8032830"/>
            <a:ext cx="6768751" cy="1672698"/>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a:solidFill>
                  <a:srgbClr val="002060"/>
                </a:solidFill>
                <a:latin typeface="ＭＳ ゴシック" panose="020B0609070205080204" pitchFamily="49" charset="-128"/>
                <a:ea typeface="ＭＳ ゴシック" panose="020B0609070205080204" pitchFamily="49" charset="-128"/>
              </a:rPr>
              <a:t>◆先輩就農者の状況</a:t>
            </a:r>
            <a:endParaRPr lang="en-US" altLang="ja-JP" sz="1200" dirty="0">
              <a:solidFill>
                <a:srgbClr val="002060"/>
              </a:solidFill>
              <a:latin typeface="ＭＳ ゴシック" panose="020B0609070205080204" pitchFamily="49" charset="-128"/>
              <a:ea typeface="ＭＳ ゴシック" panose="020B0609070205080204" pitchFamily="49" charset="-128"/>
            </a:endParaRPr>
          </a:p>
          <a:p>
            <a:pPr>
              <a:lnSpc>
                <a:spcPts val="1900"/>
              </a:lnSpc>
            </a:pPr>
            <a:r>
              <a:rPr lang="ja-JP" altLang="ja-JP" sz="1400" dirty="0">
                <a:solidFill>
                  <a:srgbClr val="002060"/>
                </a:solidFill>
                <a:latin typeface="HG丸ｺﾞｼｯｸM-PRO" panose="020F0600000000000000" pitchFamily="50" charset="-128"/>
                <a:ea typeface="HG丸ｺﾞｼｯｸM-PRO" panose="020F0600000000000000" pitchFamily="50" charset="-128"/>
              </a:rPr>
              <a:t>①</a:t>
            </a:r>
            <a:r>
              <a:rPr lang="ja-JP" altLang="en-US" sz="1400" dirty="0">
                <a:solidFill>
                  <a:srgbClr val="002060"/>
                </a:solidFill>
                <a:latin typeface="HG丸ｺﾞｼｯｸM-PRO" panose="020F0600000000000000" pitchFamily="50" charset="-128"/>
                <a:ea typeface="HG丸ｺﾞｼｯｸM-PRO" panose="020F0600000000000000" pitchFamily="50" charset="-128"/>
              </a:rPr>
              <a:t>新規</a:t>
            </a:r>
            <a:r>
              <a:rPr lang="ja-JP" altLang="ja-JP" sz="1400" dirty="0">
                <a:solidFill>
                  <a:srgbClr val="002060"/>
                </a:solidFill>
                <a:latin typeface="HG丸ｺﾞｼｯｸM-PRO" panose="020F0600000000000000" pitchFamily="50" charset="-128"/>
                <a:ea typeface="HG丸ｺﾞｼｯｸM-PRO" panose="020F0600000000000000" pitchFamily="50" charset="-128"/>
              </a:rPr>
              <a:t>就農</a:t>
            </a:r>
            <a:r>
              <a:rPr lang="ja-JP" altLang="en-US" sz="1400" dirty="0">
                <a:solidFill>
                  <a:srgbClr val="002060"/>
                </a:solidFill>
                <a:latin typeface="HG丸ｺﾞｼｯｸM-PRO" panose="020F0600000000000000" pitchFamily="50" charset="-128"/>
                <a:ea typeface="HG丸ｺﾞｼｯｸM-PRO" panose="020F0600000000000000" pitchFamily="50" charset="-128"/>
              </a:rPr>
              <a:t>・就業者数</a:t>
            </a:r>
            <a:r>
              <a:rPr lang="en-US" altLang="ja-JP" sz="1400" dirty="0">
                <a:solidFill>
                  <a:srgbClr val="002060"/>
                </a:solidFill>
                <a:latin typeface="HG丸ｺﾞｼｯｸM-PRO" panose="020F0600000000000000" pitchFamily="50" charset="-128"/>
                <a:ea typeface="HG丸ｺﾞｼｯｸM-PRO" panose="020F0600000000000000" pitchFamily="50" charset="-128"/>
              </a:rPr>
              <a:t>2</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５名</a:t>
            </a:r>
            <a:r>
              <a:rPr lang="ja-JP" altLang="en-US" sz="1050" dirty="0">
                <a:solidFill>
                  <a:srgbClr val="002060"/>
                </a:solidFill>
                <a:latin typeface="HG丸ｺﾞｼｯｸM-PRO" panose="020F0600000000000000" pitchFamily="50" charset="-128"/>
                <a:ea typeface="HG丸ｺﾞｼｯｸM-PRO" panose="020F0600000000000000" pitchFamily="50" charset="-128"/>
              </a:rPr>
              <a:t>（令和２年度　</a:t>
            </a:r>
            <a:r>
              <a:rPr lang="ja-JP" altLang="en-US" sz="1050" kern="100" dirty="0">
                <a:solidFill>
                  <a:srgbClr val="002060"/>
                </a:solidFill>
                <a:latin typeface="HG丸ｺﾞｼｯｸM-PRO" panose="020F0600000000000000" pitchFamily="50" charset="-128"/>
                <a:ea typeface="HG丸ｺﾞｼｯｸM-PRO" panose="020F0600000000000000" pitchFamily="50" charset="-128"/>
                <a:cs typeface="Times New Roman"/>
              </a:rPr>
              <a:t>農業次世代人材投資事業交付対象者</a:t>
            </a:r>
            <a:r>
              <a:rPr lang="ja-JP" altLang="en-US" sz="1050" dirty="0">
                <a:solidFill>
                  <a:srgbClr val="002060"/>
                </a:solidFill>
                <a:latin typeface="HG丸ｺﾞｼｯｸM-PRO" panose="020F0600000000000000" pitchFamily="50" charset="-128"/>
                <a:ea typeface="HG丸ｺﾞｼｯｸM-PRO" panose="020F0600000000000000" pitchFamily="50" charset="-128"/>
              </a:rPr>
              <a:t>）</a:t>
            </a:r>
            <a:endParaRPr lang="en-US" altLang="ja-JP" sz="1050" dirty="0">
              <a:solidFill>
                <a:srgbClr val="002060"/>
              </a:solidFill>
              <a:latin typeface="HG丸ｺﾞｼｯｸM-PRO" panose="020F0600000000000000" pitchFamily="50" charset="-128"/>
              <a:ea typeface="HG丸ｺﾞｼｯｸM-PRO" panose="020F0600000000000000" pitchFamily="50" charset="-128"/>
            </a:endParaRPr>
          </a:p>
          <a:p>
            <a:pPr>
              <a:lnSpc>
                <a:spcPts val="1900"/>
              </a:lnSpc>
            </a:pPr>
            <a:r>
              <a:rPr lang="ja-JP" altLang="en-US" sz="1400" dirty="0">
                <a:solidFill>
                  <a:srgbClr val="002060"/>
                </a:solidFill>
                <a:latin typeface="HG丸ｺﾞｼｯｸM-PRO" panose="020F0600000000000000" pitchFamily="50" charset="-128"/>
                <a:ea typeface="HG丸ｺﾞｼｯｸM-PRO" panose="020F0600000000000000" pitchFamily="50" charset="-128"/>
              </a:rPr>
              <a:t>②主な営農類型　露地野菜</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nSpc>
                <a:spcPts val="1900"/>
              </a:lnSpc>
            </a:pPr>
            <a:r>
              <a:rPr lang="ja-JP" altLang="en-US" sz="1400" dirty="0">
                <a:solidFill>
                  <a:srgbClr val="002060"/>
                </a:solidFill>
                <a:latin typeface="HG丸ｺﾞｼｯｸM-PRO" panose="020F0600000000000000" pitchFamily="50" charset="-128"/>
                <a:ea typeface="HG丸ｺﾞｼｯｸM-PRO" panose="020F0600000000000000" pitchFamily="50" charset="-128"/>
              </a:rPr>
              <a:t>③農地取得方法</a:t>
            </a:r>
            <a:r>
              <a:rPr lang="ja-JP" altLang="ja-JP"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rPr>
              <a:t>地域の農家の紹介による農地の貸借が多いです。地域の実態</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nSpc>
                <a:spcPts val="1900"/>
              </a:lnSpc>
            </a:pPr>
            <a:r>
              <a:rPr lang="ja-JP" altLang="en-US" sz="1400" dirty="0">
                <a:solidFill>
                  <a:srgbClr val="002060"/>
                </a:solidFill>
                <a:latin typeface="HG丸ｺﾞｼｯｸM-PRO" panose="020F0600000000000000" pitchFamily="50" charset="-128"/>
                <a:ea typeface="HG丸ｺﾞｼｯｸM-PRO" panose="020F0600000000000000" pitchFamily="50" charset="-128"/>
              </a:rPr>
              <a:t>　　　　　　　　等については各農</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林</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業振興センターにお問合せください。</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nSpc>
                <a:spcPts val="1900"/>
              </a:lnSpc>
            </a:pPr>
            <a:r>
              <a:rPr lang="ja-JP" altLang="en-US" sz="1400" dirty="0">
                <a:solidFill>
                  <a:srgbClr val="002060"/>
                </a:solidFill>
                <a:latin typeface="HG丸ｺﾞｼｯｸM-PRO" panose="020F0600000000000000" pitchFamily="50" charset="-128"/>
                <a:ea typeface="HG丸ｺﾞｼｯｸM-PRO" panose="020F0600000000000000" pitchFamily="50" charset="-128"/>
              </a:rPr>
              <a:t>　　　　　　　　また，農地中間管理事業についても相談を受け付けています。</a:t>
            </a:r>
            <a:r>
              <a:rPr lang="ja-JP" altLang="en-US"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370" name="テキスト ボックス 3"/>
          <p:cNvSpPr txBox="1"/>
          <p:nvPr/>
        </p:nvSpPr>
        <p:spPr>
          <a:xfrm>
            <a:off x="19139" y="4751338"/>
            <a:ext cx="5850179" cy="253916"/>
          </a:xfrm>
          <a:prstGeom prst="rect">
            <a:avLst/>
          </a:prstGeom>
          <a:noFill/>
        </p:spPr>
        <p:txBody>
          <a:bodyPr wrap="square" rtlCol="0">
            <a:spAutoFit/>
          </a:bodyPr>
          <a:lstStyle/>
          <a:p>
            <a:pPr indent="152400"/>
            <a:r>
              <a:rPr lang="en-US" altLang="ja-JP" sz="105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050" kern="100" dirty="0">
                <a:solidFill>
                  <a:srgbClr val="002060"/>
                </a:solidFill>
                <a:latin typeface="HG丸ｺﾞｼｯｸM-PRO" panose="020F0600000000000000" pitchFamily="50" charset="-128"/>
                <a:ea typeface="HG丸ｺﾞｼｯｸM-PRO" panose="020F0600000000000000" pitchFamily="50" charset="-128"/>
                <a:cs typeface="Times New Roman"/>
              </a:rPr>
              <a:t>　生産者や大学の協力を得て開発した，京都の気候風土にあった新しい野菜。</a:t>
            </a:r>
            <a:endParaRPr lang="en-US" altLang="ja-JP" sz="105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371" name="スライド番号プレースホルダー 1"/>
          <p:cNvSpPr>
            <a:spLocks noGrp="1"/>
          </p:cNvSpPr>
          <p:nvPr>
            <p:ph type="sldNum" sz="quarter" idx="12"/>
          </p:nvPr>
        </p:nvSpPr>
        <p:spPr>
          <a:xfrm>
            <a:off x="1988840" y="9561512"/>
            <a:ext cx="1600200" cy="527402"/>
          </a:xfrm>
        </p:spPr>
        <p:txBody>
          <a:bodyPr/>
          <a:lstStyle/>
          <a:p>
            <a:r>
              <a:rPr kumimoji="1" lang="ja-JP" altLang="en-US" dirty="0">
                <a:solidFill>
                  <a:srgbClr val="002060"/>
                </a:solidFill>
              </a:rPr>
              <a:t>１５</a:t>
            </a:r>
          </a:p>
        </p:txBody>
      </p:sp>
      <p:sp>
        <p:nvSpPr>
          <p:cNvPr id="1372" name="テキスト ボックス 2"/>
          <p:cNvSpPr txBox="1"/>
          <p:nvPr/>
        </p:nvSpPr>
        <p:spPr>
          <a:xfrm>
            <a:off x="171111" y="3224808"/>
            <a:ext cx="6506440" cy="1597425"/>
          </a:xfrm>
          <a:prstGeom prst="rect">
            <a:avLst/>
          </a:prstGeom>
          <a:noFill/>
        </p:spPr>
        <p:txBody>
          <a:bodyPr wrap="square" rtlCol="0">
            <a:spAutoFit/>
          </a:bodyPr>
          <a:lstStyle/>
          <a:p>
            <a:pPr indent="152400">
              <a:lnSpc>
                <a:spcPts val="2000"/>
              </a:lnSpc>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本市の農業生産額は，全体の８２％を野菜が占めています。その中でも販売数量が多い品目は，キャベツ，なす，ねぎです。さらに，伝統野菜（賀茂なす，えび芋，堀川ごぼう 他）や新京野菜</a:t>
            </a:r>
            <a:r>
              <a:rPr lang="ja-JP" altLang="ja-JP" sz="1400" baseline="30000" dirty="0">
                <a:solidFill>
                  <a:schemeClr val="tx2"/>
                </a:solidFill>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（京てまり，京唐菜，みずき菜 他）など特色ある野菜も多く栽培されています。大消費地に近接する優位な立地条件を生かし，直売所等を通じて新鮮な農作物を販売することができます。</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52400">
              <a:lnSpc>
                <a:spcPts val="2000"/>
              </a:lnSpc>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また，観光農園や体験農園などの農業経営も行われています。</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373" name="テキスト ボックス 17"/>
          <p:cNvSpPr txBox="1"/>
          <p:nvPr/>
        </p:nvSpPr>
        <p:spPr>
          <a:xfrm>
            <a:off x="171111" y="5157933"/>
            <a:ext cx="374815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平成３０年度</a:t>
            </a:r>
            <a:r>
              <a:rPr kumimoji="1" lang="ja-JP" altLang="en-US" sz="1200" dirty="0">
                <a:latin typeface="HG丸ｺﾞｼｯｸM-PRO" panose="020F0600000000000000" pitchFamily="50" charset="-128"/>
                <a:ea typeface="HG丸ｺﾞｼｯｸM-PRO" panose="020F0600000000000000" pitchFamily="50" charset="-128"/>
              </a:rPr>
              <a:t>農産物粗生産額と</a:t>
            </a:r>
            <a:r>
              <a:rPr lang="ja-JP" altLang="en-US" sz="1200" dirty="0">
                <a:latin typeface="HG丸ｺﾞｼｯｸM-PRO" panose="020F0600000000000000" pitchFamily="50" charset="-128"/>
                <a:ea typeface="HG丸ｺﾞｼｯｸM-PRO" panose="020F0600000000000000" pitchFamily="50" charset="-128"/>
              </a:rPr>
              <a:t>主な野菜の作付面積</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374" name="テキスト ボックス 4"/>
          <p:cNvSpPr txBox="1"/>
          <p:nvPr/>
        </p:nvSpPr>
        <p:spPr>
          <a:xfrm>
            <a:off x="462284" y="5529064"/>
            <a:ext cx="2534668" cy="400110"/>
          </a:xfrm>
          <a:prstGeom prst="rect">
            <a:avLst/>
          </a:prstGeom>
          <a:noFill/>
        </p:spPr>
        <p:txBody>
          <a:bodyPr wrap="none" rtlCol="0">
            <a:spAutoFit/>
          </a:bodyPr>
          <a:lstStyle/>
          <a:p>
            <a:r>
              <a:rPr lang="ja-JP" altLang="en-US" sz="1000" dirty="0">
                <a:latin typeface="HG丸ｺﾞｼｯｸM-PRO" panose="020F0600000000000000" pitchFamily="50" charset="-128"/>
                <a:ea typeface="HG丸ｺﾞｼｯｸM-PRO" panose="020F0600000000000000" pitchFamily="50" charset="-128"/>
              </a:rPr>
              <a:t>全農産物の</a:t>
            </a:r>
            <a:r>
              <a:rPr kumimoji="1" lang="ja-JP" altLang="en-US" sz="1000" dirty="0">
                <a:latin typeface="HG丸ｺﾞｼｯｸM-PRO" panose="020F0600000000000000" pitchFamily="50" charset="-128"/>
                <a:ea typeface="HG丸ｺﾞｼｯｸM-PRO" panose="020F0600000000000000" pitchFamily="50" charset="-128"/>
              </a:rPr>
              <a:t>粗生産額：</a:t>
            </a:r>
            <a:r>
              <a:rPr kumimoji="1" lang="en-US" altLang="ja-JP" sz="1000" dirty="0">
                <a:latin typeface="HG丸ｺﾞｼｯｸM-PRO" panose="020F0600000000000000" pitchFamily="50" charset="-128"/>
                <a:ea typeface="HG丸ｺﾞｼｯｸM-PRO" panose="020F0600000000000000" pitchFamily="50" charset="-128"/>
              </a:rPr>
              <a:t>13,649,011</a:t>
            </a:r>
            <a:r>
              <a:rPr kumimoji="1" lang="ja-JP" altLang="en-US" sz="1000" dirty="0">
                <a:latin typeface="HG丸ｺﾞｼｯｸM-PRO" panose="020F0600000000000000" pitchFamily="50" charset="-128"/>
                <a:ea typeface="HG丸ｺﾞｼｯｸM-PRO" panose="020F0600000000000000" pitchFamily="50" charset="-128"/>
              </a:rPr>
              <a:t>千円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野菜の粗生産額：</a:t>
            </a:r>
            <a:r>
              <a:rPr kumimoji="1" lang="en-US" altLang="ja-JP" sz="1000" dirty="0">
                <a:latin typeface="HG丸ｺﾞｼｯｸM-PRO" panose="020F0600000000000000" pitchFamily="50" charset="-128"/>
                <a:ea typeface="HG丸ｺﾞｼｯｸM-PRO" panose="020F0600000000000000" pitchFamily="50" charset="-128"/>
              </a:rPr>
              <a:t>11,220,000</a:t>
            </a:r>
            <a:r>
              <a:rPr kumimoji="1" lang="ja-JP" altLang="en-US" sz="1000" dirty="0">
                <a:latin typeface="HG丸ｺﾞｼｯｸM-PRO" panose="020F0600000000000000" pitchFamily="50" charset="-128"/>
                <a:ea typeface="HG丸ｺﾞｼｯｸM-PRO" panose="020F0600000000000000" pitchFamily="50" charset="-128"/>
              </a:rPr>
              <a:t>千円</a:t>
            </a:r>
          </a:p>
        </p:txBody>
      </p:sp>
      <p:cxnSp>
        <p:nvCxnSpPr>
          <p:cNvPr id="1375" name="直線コネクタ 12"/>
          <p:cNvCxnSpPr>
            <a:cxnSpLocks/>
          </p:cNvCxnSpPr>
          <p:nvPr/>
        </p:nvCxnSpPr>
        <p:spPr>
          <a:xfrm flipV="1">
            <a:off x="2024731" y="6159201"/>
            <a:ext cx="507754" cy="10423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76" name="直線コネクタ 18"/>
          <p:cNvCxnSpPr>
            <a:cxnSpLocks/>
          </p:cNvCxnSpPr>
          <p:nvPr/>
        </p:nvCxnSpPr>
        <p:spPr>
          <a:xfrm>
            <a:off x="2024731" y="7538407"/>
            <a:ext cx="507754" cy="12278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77" name="直線コネクタ 36"/>
          <p:cNvCxnSpPr>
            <a:cxnSpLocks/>
          </p:cNvCxnSpPr>
          <p:nvPr/>
        </p:nvCxnSpPr>
        <p:spPr>
          <a:xfrm>
            <a:off x="688748" y="6581409"/>
            <a:ext cx="329725" cy="27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8" name="直線コネクタ 43"/>
          <p:cNvCxnSpPr>
            <a:cxnSpLocks/>
          </p:cNvCxnSpPr>
          <p:nvPr/>
        </p:nvCxnSpPr>
        <p:spPr>
          <a:xfrm>
            <a:off x="1045845" y="6290541"/>
            <a:ext cx="303632" cy="5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9" name="直線コネクタ 47"/>
          <p:cNvCxnSpPr>
            <a:cxnSpLocks/>
          </p:cNvCxnSpPr>
          <p:nvPr/>
        </p:nvCxnSpPr>
        <p:spPr>
          <a:xfrm>
            <a:off x="1484784" y="6206777"/>
            <a:ext cx="0" cy="11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0" name="テキスト ボックス 22"/>
          <p:cNvSpPr txBox="1"/>
          <p:nvPr/>
        </p:nvSpPr>
        <p:spPr>
          <a:xfrm>
            <a:off x="4782329" y="7709664"/>
            <a:ext cx="1826141" cy="215444"/>
          </a:xfrm>
          <a:prstGeom prst="rect">
            <a:avLst/>
          </a:prstGeom>
          <a:noFill/>
        </p:spPr>
        <p:txBody>
          <a:bodyPr wrap="none" rtlCol="0">
            <a:spAutoFit/>
          </a:bodyPr>
          <a:lstStyle/>
          <a:p>
            <a:r>
              <a:rPr lang="ja-JP" altLang="en-US" sz="800" dirty="0">
                <a:latin typeface="HG丸ｺﾞｼｯｸM-PRO" panose="020F0600000000000000" pitchFamily="50" charset="-128"/>
                <a:ea typeface="HG丸ｺﾞｼｯｸM-PRO" panose="020F0600000000000000" pitchFamily="50" charset="-128"/>
              </a:rPr>
              <a:t>出典：平成３０年度京都市農林統計</a:t>
            </a:r>
            <a:endParaRPr kumimoji="1" lang="ja-JP" altLang="en-US" sz="800" dirty="0">
              <a:latin typeface="HG丸ｺﾞｼｯｸM-PRO" panose="020F0600000000000000" pitchFamily="50" charset="-128"/>
              <a:ea typeface="HG丸ｺﾞｼｯｸM-PRO" panose="020F0600000000000000" pitchFamily="50" charset="-128"/>
            </a:endParaRPr>
          </a:p>
        </p:txBody>
      </p:sp>
      <p:pic>
        <p:nvPicPr>
          <p:cNvPr id="1381" name="図 49"/>
          <p:cNvPicPr>
            <a:picLocks noChangeAspect="1"/>
          </p:cNvPicPr>
          <p:nvPr/>
        </p:nvPicPr>
        <p:blipFill>
          <a:blip r:embed="rId2"/>
          <a:stretch>
            <a:fillRect/>
          </a:stretch>
        </p:blipFill>
        <p:spPr>
          <a:xfrm>
            <a:off x="2532485" y="6151861"/>
            <a:ext cx="4127505" cy="1517905"/>
          </a:xfrm>
          <a:prstGeom prst="rect">
            <a:avLst/>
          </a:prstGeom>
        </p:spPr>
      </p:pic>
    </p:spTree>
    <p:extLst>
      <p:ext uri="{BB962C8B-B14F-4D97-AF65-F5344CB8AC3E}">
        <p14:creationId xmlns:p14="http://schemas.microsoft.com/office/powerpoint/2010/main" val="305997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7" name="片側の 2 つの角を丸めた四角形 1"/>
          <p:cNvSpPr/>
          <p:nvPr/>
        </p:nvSpPr>
        <p:spPr>
          <a:xfrm>
            <a:off x="46545" y="64407"/>
            <a:ext cx="6751601" cy="11774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kern="100" dirty="0">
                <a:solidFill>
                  <a:srgbClr val="002060"/>
                </a:solidFill>
                <a:ea typeface="ＭＳ ゴシック"/>
                <a:cs typeface="Times New Roman"/>
              </a:rPr>
              <a:t>  </a:t>
            </a:r>
            <a:r>
              <a:rPr lang="ja-JP" kern="100" dirty="0">
                <a:solidFill>
                  <a:srgbClr val="002060"/>
                </a:solidFill>
                <a:effectLst/>
                <a:ea typeface="ＭＳ ゴシック"/>
                <a:cs typeface="Times New Roman"/>
              </a:rPr>
              <a:t>◆就農相談</a:t>
            </a:r>
            <a:endParaRPr lang="en-US" altLang="ja-JP" kern="100" dirty="0">
              <a:solidFill>
                <a:srgbClr val="002060"/>
              </a:solidFill>
              <a:effectLst/>
              <a:ea typeface="ＭＳ ゴシック"/>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窓口及び電話相談を随時受け付けております。本ページ下の</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お問合わせ</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先</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までお気軽にご相談ください。</a:t>
            </a:r>
            <a:r>
              <a:rPr lang="ja-JP" altLang="en-US" sz="1400" kern="1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a:rPr>
              <a:t>　</a:t>
            </a:r>
            <a:endParaRPr lang="en-US" altLang="ja-JP" sz="1400" kern="1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a:endParaRPr>
          </a:p>
        </p:txBody>
      </p:sp>
      <p:sp>
        <p:nvSpPr>
          <p:cNvPr id="1388" name="片側の 2 つの角を丸めた四角形 8"/>
          <p:cNvSpPr/>
          <p:nvPr/>
        </p:nvSpPr>
        <p:spPr>
          <a:xfrm>
            <a:off x="55090" y="7760425"/>
            <a:ext cx="6751601" cy="2106334"/>
          </a:xfrm>
          <a:prstGeom prst="round2SameRect">
            <a:avLst>
              <a:gd name="adj1" fmla="val 0"/>
              <a:gd name="adj2" fmla="val 15963"/>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n-US" altLang="ja-JP" sz="1200" kern="100" dirty="0">
              <a:solidFill>
                <a:srgbClr val="002060"/>
              </a:solidFill>
              <a:latin typeface="ＭＳ ゴシック" panose="020B0609070205080204" pitchFamily="49" charset="-128"/>
              <a:ea typeface="ＭＳ ゴシック" panose="020B0609070205080204" pitchFamily="49" charset="-128"/>
              <a:cs typeface="Times New Roman"/>
            </a:endParaRPr>
          </a:p>
        </p:txBody>
      </p:sp>
      <p:sp>
        <p:nvSpPr>
          <p:cNvPr id="1389" name="片側の 2 つの角を丸めた四角形 9"/>
          <p:cNvSpPr/>
          <p:nvPr/>
        </p:nvSpPr>
        <p:spPr>
          <a:xfrm>
            <a:off x="49980" y="1241826"/>
            <a:ext cx="6751602" cy="1040978"/>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kern="100" dirty="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a:solidFill>
                  <a:srgbClr val="002060"/>
                </a:solidFill>
                <a:latin typeface="ＭＳ ゴシック" panose="020B0609070205080204" pitchFamily="49" charset="-128"/>
                <a:ea typeface="ＭＳ ゴシック" panose="020B0609070205080204" pitchFamily="49" charset="-128"/>
                <a:cs typeface="Times New Roman"/>
              </a:rPr>
              <a:t>就農支援制度</a:t>
            </a: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a:p>
            <a:pPr indent="177800"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農業次世代人材投資資金を活用できるほか，京都市では，「新規就農サポー　　　　　</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ター」を設置しています。サポーターには，地域のベテラン農家に就任いただ　</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いており，就農後の悩みや困りごとについて，無料でご相談いただけます。</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ctr">
              <a:lnSpc>
                <a:spcPts val="1000"/>
              </a:lnSpc>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390" name="スライド番号プレースホルダー 1"/>
          <p:cNvSpPr>
            <a:spLocks noGrp="1"/>
          </p:cNvSpPr>
          <p:nvPr>
            <p:ph type="sldNum" sz="quarter" idx="12"/>
          </p:nvPr>
        </p:nvSpPr>
        <p:spPr>
          <a:xfrm>
            <a:off x="1988840" y="9552966"/>
            <a:ext cx="1600200" cy="527402"/>
          </a:xfrm>
        </p:spPr>
        <p:txBody>
          <a:bodyPr/>
          <a:lstStyle/>
          <a:p>
            <a:r>
              <a:rPr kumimoji="1" lang="ja-JP" altLang="en-US" dirty="0">
                <a:solidFill>
                  <a:srgbClr val="002060"/>
                </a:solidFill>
              </a:rPr>
              <a:t>１６</a:t>
            </a:r>
          </a:p>
        </p:txBody>
      </p:sp>
      <p:grpSp>
        <p:nvGrpSpPr>
          <p:cNvPr id="1391" name="グループ化 31"/>
          <p:cNvGrpSpPr/>
          <p:nvPr/>
        </p:nvGrpSpPr>
        <p:grpSpPr>
          <a:xfrm>
            <a:off x="1844824" y="2360712"/>
            <a:ext cx="3613733" cy="5411021"/>
            <a:chOff x="2687179" y="-3524865"/>
            <a:chExt cx="5588825" cy="8775410"/>
          </a:xfrm>
        </p:grpSpPr>
        <p:grpSp>
          <p:nvGrpSpPr>
            <p:cNvPr id="1392" name="グループ化 32"/>
            <p:cNvGrpSpPr/>
            <p:nvPr/>
          </p:nvGrpSpPr>
          <p:grpSpPr>
            <a:xfrm>
              <a:off x="2687179" y="-3524865"/>
              <a:ext cx="5295900" cy="7486556"/>
              <a:chOff x="2059382" y="-331289"/>
              <a:chExt cx="5295900" cy="7486556"/>
            </a:xfrm>
          </p:grpSpPr>
          <p:pic>
            <p:nvPicPr>
              <p:cNvPr id="1393" name="図 34"/>
              <p:cNvPicPr>
                <a:picLocks noChangeAspect="1"/>
              </p:cNvPicPr>
              <p:nvPr/>
            </p:nvPicPr>
            <p:blipFill>
              <a:blip r:embed="rId1"/>
              <a:stretch>
                <a:fillRect/>
              </a:stretch>
            </p:blipFill>
            <p:spPr>
              <a:xfrm>
                <a:off x="2062721" y="-331289"/>
                <a:ext cx="5057777" cy="4238623"/>
              </a:xfrm>
              <a:prstGeom prst="rect">
                <a:avLst/>
              </a:prstGeom>
            </p:spPr>
          </p:pic>
          <p:pic>
            <p:nvPicPr>
              <p:cNvPr id="1394" name="図 35"/>
              <p:cNvPicPr>
                <a:picLocks noChangeAspect="1"/>
              </p:cNvPicPr>
              <p:nvPr/>
            </p:nvPicPr>
            <p:blipFill>
              <a:blip r:embed="rId2">
                <a:clrChange>
                  <a:clrFrom>
                    <a:srgbClr val="FFFFFF"/>
                  </a:clrFrom>
                  <a:clrTo>
                    <a:srgbClr val="FFFFFF">
                      <a:alpha val="0"/>
                    </a:srgbClr>
                  </a:clrTo>
                </a:clrChange>
              </a:blip>
              <a:stretch>
                <a:fillRect/>
              </a:stretch>
            </p:blipFill>
            <p:spPr>
              <a:xfrm>
                <a:off x="2059382" y="2726143"/>
                <a:ext cx="5295900" cy="4429124"/>
              </a:xfrm>
              <a:prstGeom prst="rect">
                <a:avLst/>
              </a:prstGeom>
            </p:spPr>
          </p:pic>
        </p:grpSp>
        <p:pic>
          <p:nvPicPr>
            <p:cNvPr id="1395" name="図 33"/>
            <p:cNvPicPr>
              <a:picLocks noChangeAspect="1"/>
            </p:cNvPicPr>
            <p:nvPr/>
          </p:nvPicPr>
          <p:blipFill>
            <a:blip r:embed="rId3">
              <a:clrChange>
                <a:clrFrom>
                  <a:srgbClr val="FFFFFF"/>
                </a:clrFrom>
                <a:clrTo>
                  <a:srgbClr val="FFFFFF">
                    <a:alpha val="0"/>
                  </a:srgbClr>
                </a:clrTo>
              </a:clrChange>
            </a:blip>
            <a:stretch>
              <a:fillRect/>
            </a:stretch>
          </p:blipFill>
          <p:spPr>
            <a:xfrm>
              <a:off x="3323004" y="3012170"/>
              <a:ext cx="4953000" cy="2238375"/>
            </a:xfrm>
            <a:prstGeom prst="rect">
              <a:avLst/>
            </a:prstGeom>
          </p:spPr>
        </p:pic>
      </p:grpSp>
      <p:sp>
        <p:nvSpPr>
          <p:cNvPr id="1396" name="吹き出し: 四角形 38"/>
          <p:cNvSpPr/>
          <p:nvPr/>
        </p:nvSpPr>
        <p:spPr>
          <a:xfrm>
            <a:off x="147922" y="2648745"/>
            <a:ext cx="1789610" cy="1124560"/>
          </a:xfrm>
          <a:prstGeom prst="wedgeRectCallout">
            <a:avLst>
              <a:gd name="adj1" fmla="val 68015"/>
              <a:gd name="adj2" fmla="val 3800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a:solidFill>
                  <a:srgbClr val="FF0000"/>
                </a:solidFill>
              </a:rPr>
              <a:t>■  京北農林業地域</a:t>
            </a:r>
            <a:endParaRPr kumimoji="1" lang="en-US" altLang="ja-JP" sz="1050" b="1" u="sng" dirty="0">
              <a:solidFill>
                <a:srgbClr val="FF0000"/>
              </a:solidFill>
            </a:endParaRPr>
          </a:p>
          <a:p>
            <a:pPr marL="108000" indent="-457200"/>
            <a:r>
              <a:rPr kumimoji="1" lang="ja-JP" altLang="en-US" sz="1050" dirty="0">
                <a:solidFill>
                  <a:schemeClr val="tx1"/>
                </a:solidFill>
              </a:rPr>
              <a:t>・ </a:t>
            </a:r>
            <a:r>
              <a:rPr kumimoji="1" lang="ja-JP" altLang="en-US" sz="1050" b="1" u="sng" dirty="0">
                <a:solidFill>
                  <a:srgbClr val="FF0000"/>
                </a:solidFill>
              </a:rPr>
              <a:t>清流に恵まれ</a:t>
            </a:r>
            <a:r>
              <a:rPr kumimoji="1" lang="ja-JP" altLang="en-US" sz="1050" dirty="0">
                <a:solidFill>
                  <a:schemeClr val="tx1"/>
                </a:solidFill>
              </a:rPr>
              <a:t>ており，主に</a:t>
            </a:r>
            <a:r>
              <a:rPr kumimoji="1" lang="ja-JP" altLang="en-US" sz="1050" b="1" u="sng" dirty="0">
                <a:solidFill>
                  <a:srgbClr val="FF0000"/>
                </a:solidFill>
              </a:rPr>
              <a:t>水稲生産</a:t>
            </a:r>
            <a:r>
              <a:rPr kumimoji="1" lang="ja-JP" altLang="en-US" sz="1050" dirty="0">
                <a:solidFill>
                  <a:schemeClr val="tx1"/>
                </a:solidFill>
              </a:rPr>
              <a:t>が行われている。</a:t>
            </a:r>
            <a:endParaRPr kumimoji="1" lang="en-US" altLang="ja-JP" sz="1050" dirty="0">
              <a:solidFill>
                <a:schemeClr val="tx1"/>
              </a:solidFill>
            </a:endParaRPr>
          </a:p>
          <a:p>
            <a:pPr marL="108000" indent="-457200"/>
            <a:r>
              <a:rPr kumimoji="1" lang="ja-JP" altLang="en-US" sz="1050" dirty="0">
                <a:solidFill>
                  <a:schemeClr val="tx1"/>
                </a:solidFill>
              </a:rPr>
              <a:t>・ 気候にも恵まれており，京北子宝いもや京北米など</a:t>
            </a:r>
            <a:r>
              <a:rPr kumimoji="1" lang="ja-JP" altLang="en-US" sz="1050" b="1" u="sng" dirty="0">
                <a:solidFill>
                  <a:srgbClr val="FF0000"/>
                </a:solidFill>
              </a:rPr>
              <a:t>特産品</a:t>
            </a:r>
            <a:r>
              <a:rPr kumimoji="1" lang="ja-JP" altLang="en-US" sz="1050" dirty="0">
                <a:solidFill>
                  <a:schemeClr val="tx1"/>
                </a:solidFill>
              </a:rPr>
              <a:t>が存在している。</a:t>
            </a:r>
            <a:endParaRPr kumimoji="1" lang="en-US" altLang="ja-JP" sz="1050" dirty="0">
              <a:solidFill>
                <a:schemeClr val="tx1"/>
              </a:solidFill>
            </a:endParaRPr>
          </a:p>
        </p:txBody>
      </p:sp>
      <p:sp>
        <p:nvSpPr>
          <p:cNvPr id="1397" name="吹き出し: 四角形 39"/>
          <p:cNvSpPr/>
          <p:nvPr/>
        </p:nvSpPr>
        <p:spPr>
          <a:xfrm>
            <a:off x="5001678" y="2743468"/>
            <a:ext cx="1708400" cy="2099313"/>
          </a:xfrm>
          <a:prstGeom prst="wedgeRectCallout">
            <a:avLst>
              <a:gd name="adj1" fmla="val -60965"/>
              <a:gd name="adj2" fmla="val 10192"/>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a:solidFill>
                  <a:srgbClr val="002060"/>
                </a:solidFill>
              </a:rPr>
              <a:t>■  北部農林業地域（左京区花脊以北）</a:t>
            </a:r>
            <a:endParaRPr kumimoji="1" lang="en-US" altLang="ja-JP" sz="1050" b="1" u="sng" dirty="0">
              <a:solidFill>
                <a:srgbClr val="002060"/>
              </a:solidFill>
            </a:endParaRPr>
          </a:p>
          <a:p>
            <a:pPr marL="108000" indent="-457200"/>
            <a:r>
              <a:rPr kumimoji="1" lang="ja-JP" altLang="en-US" sz="1050" dirty="0">
                <a:solidFill>
                  <a:schemeClr val="tx1"/>
                </a:solidFill>
              </a:rPr>
              <a:t>・ 森林など</a:t>
            </a:r>
            <a:r>
              <a:rPr kumimoji="1" lang="ja-JP" altLang="en-US" sz="1050" b="1" u="sng" dirty="0">
                <a:solidFill>
                  <a:srgbClr val="FF0000"/>
                </a:solidFill>
              </a:rPr>
              <a:t>豊かな自然</a:t>
            </a:r>
            <a:r>
              <a:rPr kumimoji="1" lang="ja-JP" altLang="en-US" sz="1050" dirty="0">
                <a:solidFill>
                  <a:schemeClr val="tx1"/>
                </a:solidFill>
              </a:rPr>
              <a:t>と松上げなど</a:t>
            </a:r>
            <a:r>
              <a:rPr kumimoji="1" lang="ja-JP" altLang="en-US" sz="1050" b="1" u="sng" dirty="0">
                <a:solidFill>
                  <a:srgbClr val="FF0000"/>
                </a:solidFill>
              </a:rPr>
              <a:t>伝統文化</a:t>
            </a:r>
            <a:r>
              <a:rPr kumimoji="1" lang="ja-JP" altLang="en-US" sz="1050" dirty="0">
                <a:solidFill>
                  <a:schemeClr val="tx1"/>
                </a:solidFill>
              </a:rPr>
              <a:t>が数多く残っている。</a:t>
            </a:r>
            <a:endParaRPr kumimoji="1" lang="en-US" altLang="ja-JP" sz="1050" dirty="0">
              <a:solidFill>
                <a:schemeClr val="tx1"/>
              </a:solidFill>
            </a:endParaRPr>
          </a:p>
          <a:p>
            <a:pPr marL="108000" indent="-457200"/>
            <a:r>
              <a:rPr kumimoji="1" lang="ja-JP" altLang="en-US" sz="1050" dirty="0">
                <a:solidFill>
                  <a:schemeClr val="tx1"/>
                </a:solidFill>
              </a:rPr>
              <a:t>・ 地域資源をいかした</a:t>
            </a:r>
            <a:r>
              <a:rPr kumimoji="1" lang="ja-JP" altLang="en-US" sz="1050" b="1" u="sng" dirty="0">
                <a:solidFill>
                  <a:srgbClr val="FF0000"/>
                </a:solidFill>
              </a:rPr>
              <a:t>農家民宿</a:t>
            </a:r>
            <a:r>
              <a:rPr kumimoji="1" lang="ja-JP" altLang="en-US" sz="1050" dirty="0">
                <a:solidFill>
                  <a:schemeClr val="tx1"/>
                </a:solidFill>
              </a:rPr>
              <a:t>や</a:t>
            </a:r>
            <a:r>
              <a:rPr kumimoji="1" lang="ja-JP" altLang="en-US" sz="1050" b="1" u="sng" dirty="0">
                <a:solidFill>
                  <a:srgbClr val="FF0000"/>
                </a:solidFill>
              </a:rPr>
              <a:t>キャンプ場</a:t>
            </a:r>
            <a:r>
              <a:rPr kumimoji="1" lang="ja-JP" altLang="en-US" sz="1050" dirty="0">
                <a:solidFill>
                  <a:schemeClr val="tx1"/>
                </a:solidFill>
              </a:rPr>
              <a:t>などが点在している。</a:t>
            </a:r>
            <a:endParaRPr kumimoji="1" lang="en-US" altLang="ja-JP" sz="1050" dirty="0">
              <a:solidFill>
                <a:schemeClr val="tx1"/>
              </a:solidFill>
            </a:endParaRPr>
          </a:p>
          <a:p>
            <a:pPr marL="108000" indent="-457200"/>
            <a:r>
              <a:rPr kumimoji="1" lang="ja-JP" altLang="en-US" sz="1050" dirty="0">
                <a:solidFill>
                  <a:schemeClr val="tx1"/>
                </a:solidFill>
              </a:rPr>
              <a:t>・ 花脊にある山村都市交流の森を中心に，</a:t>
            </a:r>
            <a:r>
              <a:rPr kumimoji="1" lang="ja-JP" altLang="en-US" sz="1050" b="1" u="sng" dirty="0">
                <a:solidFill>
                  <a:srgbClr val="FF0000"/>
                </a:solidFill>
              </a:rPr>
              <a:t>都市農村の交流による地域活性化</a:t>
            </a:r>
            <a:r>
              <a:rPr kumimoji="1" lang="ja-JP" altLang="en-US" sz="1050" dirty="0">
                <a:solidFill>
                  <a:schemeClr val="tx1"/>
                </a:solidFill>
              </a:rPr>
              <a:t>を目指している。</a:t>
            </a:r>
          </a:p>
        </p:txBody>
      </p:sp>
      <p:sp>
        <p:nvSpPr>
          <p:cNvPr id="1398" name="吹き出し: 四角形 40"/>
          <p:cNvSpPr/>
          <p:nvPr/>
        </p:nvSpPr>
        <p:spPr>
          <a:xfrm>
            <a:off x="147922" y="3823118"/>
            <a:ext cx="1794458" cy="1696161"/>
          </a:xfrm>
          <a:prstGeom prst="wedgeRectCallout">
            <a:avLst>
              <a:gd name="adj1" fmla="val 64045"/>
              <a:gd name="adj2" fmla="val 27031"/>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a:solidFill>
                  <a:srgbClr val="002060"/>
                </a:solidFill>
              </a:rPr>
              <a:t>■  北部農林業地域（越畑・樒原）</a:t>
            </a:r>
            <a:endParaRPr kumimoji="1" lang="en-US" altLang="ja-JP" sz="1050" b="1" u="sng" dirty="0">
              <a:solidFill>
                <a:srgbClr val="002060"/>
              </a:solidFill>
            </a:endParaRPr>
          </a:p>
          <a:p>
            <a:pPr marL="108000" indent="-457200"/>
            <a:r>
              <a:rPr kumimoji="1" lang="ja-JP" altLang="en-US" sz="1050" dirty="0">
                <a:solidFill>
                  <a:schemeClr val="tx1"/>
                </a:solidFill>
              </a:rPr>
              <a:t>・ 美しい棚田や茅葺き民家等が残り，</a:t>
            </a:r>
            <a:r>
              <a:rPr kumimoji="1" lang="ja-JP" altLang="en-US" sz="1050" b="1" u="sng" dirty="0">
                <a:solidFill>
                  <a:srgbClr val="FF0000"/>
                </a:solidFill>
              </a:rPr>
              <a:t>「にほんの里</a:t>
            </a:r>
            <a:r>
              <a:rPr kumimoji="1" lang="en-US" altLang="ja-JP" sz="1050" b="1" u="sng" dirty="0">
                <a:solidFill>
                  <a:srgbClr val="FF0000"/>
                </a:solidFill>
              </a:rPr>
              <a:t>100</a:t>
            </a:r>
            <a:r>
              <a:rPr kumimoji="1" lang="ja-JP" altLang="en-US" sz="1050" b="1" u="sng" dirty="0">
                <a:solidFill>
                  <a:srgbClr val="FF0000"/>
                </a:solidFill>
              </a:rPr>
              <a:t>選」にも選定</a:t>
            </a:r>
            <a:r>
              <a:rPr kumimoji="1" lang="ja-JP" altLang="en-US" sz="1050" dirty="0">
                <a:solidFill>
                  <a:schemeClr val="tx1"/>
                </a:solidFill>
              </a:rPr>
              <a:t>されている。</a:t>
            </a:r>
            <a:endParaRPr kumimoji="1" lang="en-US" altLang="ja-JP" sz="1050" dirty="0">
              <a:solidFill>
                <a:schemeClr val="tx1"/>
              </a:solidFill>
            </a:endParaRPr>
          </a:p>
          <a:p>
            <a:pPr marL="108000" indent="-457200"/>
            <a:r>
              <a:rPr kumimoji="1" lang="ja-JP" altLang="en-US" sz="1050" dirty="0">
                <a:solidFill>
                  <a:schemeClr val="tx1"/>
                </a:solidFill>
              </a:rPr>
              <a:t>・ </a:t>
            </a:r>
            <a:r>
              <a:rPr kumimoji="1" lang="ja-JP" altLang="en-US" sz="1050" b="1" u="sng" dirty="0">
                <a:solidFill>
                  <a:srgbClr val="FF0000"/>
                </a:solidFill>
              </a:rPr>
              <a:t>都市農村交流施設等</a:t>
            </a:r>
            <a:r>
              <a:rPr kumimoji="1" lang="ja-JP" altLang="en-US" sz="1050" dirty="0">
                <a:solidFill>
                  <a:schemeClr val="tx1"/>
                </a:solidFill>
              </a:rPr>
              <a:t>や美  しい棚田を維持するための</a:t>
            </a:r>
            <a:r>
              <a:rPr kumimoji="1" lang="ja-JP" altLang="en-US" sz="1050" b="1" u="sng" dirty="0">
                <a:solidFill>
                  <a:srgbClr val="FF0000"/>
                </a:solidFill>
              </a:rPr>
              <a:t>農道・水路の整備</a:t>
            </a:r>
            <a:r>
              <a:rPr kumimoji="1" lang="ja-JP" altLang="en-US" sz="1050" dirty="0">
                <a:solidFill>
                  <a:schemeClr val="tx1"/>
                </a:solidFill>
              </a:rPr>
              <a:t>が進められ，観光農村による地域活性化を目指している。</a:t>
            </a:r>
          </a:p>
        </p:txBody>
      </p:sp>
      <p:sp>
        <p:nvSpPr>
          <p:cNvPr id="1399" name="吹き出し: 四角形 41"/>
          <p:cNvSpPr/>
          <p:nvPr/>
        </p:nvSpPr>
        <p:spPr>
          <a:xfrm>
            <a:off x="5001678" y="5508853"/>
            <a:ext cx="1708400" cy="1656184"/>
          </a:xfrm>
          <a:prstGeom prst="wedgeRectCallout">
            <a:avLst>
              <a:gd name="adj1" fmla="val -101045"/>
              <a:gd name="adj2" fmla="val 9895"/>
            </a:avLst>
          </a:prstGeom>
          <a:solidFill>
            <a:srgbClr val="DEC8E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a:solidFill>
                  <a:srgbClr val="7030A0"/>
                </a:solidFill>
              </a:rPr>
              <a:t>■ 市街化地域</a:t>
            </a:r>
            <a:endParaRPr kumimoji="1" lang="en-US" altLang="ja-JP" sz="1050" b="1" u="sng" dirty="0">
              <a:solidFill>
                <a:srgbClr val="7030A0"/>
              </a:solidFill>
            </a:endParaRPr>
          </a:p>
          <a:p>
            <a:pPr marL="108000" indent="-457200"/>
            <a:r>
              <a:rPr lang="ja-JP" altLang="en-US" sz="1050" dirty="0">
                <a:solidFill>
                  <a:schemeClr val="tx1"/>
                </a:solidFill>
              </a:rPr>
              <a:t>・ </a:t>
            </a:r>
            <a:r>
              <a:rPr kumimoji="1" lang="ja-JP" altLang="en-US" sz="1050" dirty="0">
                <a:solidFill>
                  <a:schemeClr val="tx1"/>
                </a:solidFill>
              </a:rPr>
              <a:t>市街化区域農地は，</a:t>
            </a:r>
            <a:r>
              <a:rPr kumimoji="1" lang="ja-JP" altLang="en-US" sz="1050" b="1" u="sng" dirty="0">
                <a:solidFill>
                  <a:srgbClr val="FF0000"/>
                </a:solidFill>
              </a:rPr>
              <a:t>市内全農地の約２割強を占め，その内の約</a:t>
            </a:r>
            <a:r>
              <a:rPr kumimoji="1" lang="en-US" altLang="ja-JP" sz="1050" b="1" u="sng" dirty="0">
                <a:solidFill>
                  <a:srgbClr val="FF0000"/>
                </a:solidFill>
              </a:rPr>
              <a:t>86%</a:t>
            </a:r>
            <a:r>
              <a:rPr kumimoji="1" lang="ja-JP" altLang="en-US" sz="1050" b="1" u="sng" dirty="0">
                <a:solidFill>
                  <a:srgbClr val="FF0000"/>
                </a:solidFill>
              </a:rPr>
              <a:t>が生産緑地に指定</a:t>
            </a:r>
            <a:r>
              <a:rPr kumimoji="1" lang="ja-JP" altLang="en-US" sz="1050" dirty="0">
                <a:solidFill>
                  <a:schemeClr val="tx1"/>
                </a:solidFill>
              </a:rPr>
              <a:t>されている。</a:t>
            </a:r>
            <a:endParaRPr kumimoji="1" lang="en-US" altLang="ja-JP" sz="1050" dirty="0">
              <a:solidFill>
                <a:schemeClr val="tx1"/>
              </a:solidFill>
            </a:endParaRPr>
          </a:p>
          <a:p>
            <a:pPr marL="108000" indent="-457200"/>
            <a:r>
              <a:rPr kumimoji="1" lang="ja-JP" altLang="en-US" sz="1050" dirty="0">
                <a:solidFill>
                  <a:schemeClr val="tx1"/>
                </a:solidFill>
              </a:rPr>
              <a:t>・ </a:t>
            </a:r>
            <a:r>
              <a:rPr kumimoji="1" lang="ja-JP" altLang="en-US" sz="1050" b="1" u="sng" dirty="0">
                <a:solidFill>
                  <a:srgbClr val="FF0000"/>
                </a:solidFill>
              </a:rPr>
              <a:t>京の伝統野菜など昔ながらに野菜作が盛ん</a:t>
            </a:r>
            <a:r>
              <a:rPr kumimoji="1" lang="ja-JP" altLang="en-US" sz="1050" dirty="0">
                <a:solidFill>
                  <a:schemeClr val="tx1"/>
                </a:solidFill>
              </a:rPr>
              <a:t>で，生産性の高い集約農業が営まれる。</a:t>
            </a:r>
            <a:endParaRPr kumimoji="1" lang="en-US" altLang="ja-JP" sz="1050" dirty="0">
              <a:solidFill>
                <a:schemeClr val="tx1"/>
              </a:solidFill>
            </a:endParaRPr>
          </a:p>
        </p:txBody>
      </p:sp>
      <p:sp>
        <p:nvSpPr>
          <p:cNvPr id="1400" name="吹き出し: 四角形 42"/>
          <p:cNvSpPr/>
          <p:nvPr/>
        </p:nvSpPr>
        <p:spPr>
          <a:xfrm>
            <a:off x="147922" y="5584189"/>
            <a:ext cx="1794458" cy="2044067"/>
          </a:xfrm>
          <a:prstGeom prst="wedgeRectCallout">
            <a:avLst>
              <a:gd name="adj1" fmla="val 49983"/>
              <a:gd name="adj2" fmla="val -22958"/>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kumimoji="1" lang="ja-JP" altLang="en-US" sz="1050" b="1" u="sng" dirty="0">
                <a:solidFill>
                  <a:srgbClr val="C00000"/>
                </a:solidFill>
              </a:rPr>
              <a:t>■  農業振興地域（水尾・静原・大原・大原野・勧修寺・向島等）</a:t>
            </a:r>
            <a:endParaRPr kumimoji="1" lang="en-US" altLang="ja-JP" sz="1050" b="1" u="sng" dirty="0">
              <a:solidFill>
                <a:srgbClr val="C00000"/>
              </a:solidFill>
            </a:endParaRPr>
          </a:p>
          <a:p>
            <a:pPr marL="108000" indent="-457200"/>
            <a:r>
              <a:rPr kumimoji="1" lang="ja-JP" altLang="en-US" sz="1050" dirty="0">
                <a:solidFill>
                  <a:schemeClr val="tx1"/>
                </a:solidFill>
              </a:rPr>
              <a:t>・ 農業振興地域を中心として，</a:t>
            </a:r>
            <a:r>
              <a:rPr kumimoji="1" lang="ja-JP" altLang="en-US" sz="1050" b="1" u="sng" dirty="0">
                <a:solidFill>
                  <a:srgbClr val="FF0000"/>
                </a:solidFill>
              </a:rPr>
              <a:t>水稲，野菜，花き，果樹栽培等多様な農業が展開</a:t>
            </a:r>
            <a:r>
              <a:rPr kumimoji="1" lang="ja-JP" altLang="en-US" sz="1050" dirty="0">
                <a:solidFill>
                  <a:schemeClr val="tx1"/>
                </a:solidFill>
              </a:rPr>
              <a:t>され，</a:t>
            </a:r>
            <a:r>
              <a:rPr kumimoji="1" lang="ja-JP" altLang="en-US" sz="1050" b="1" u="sng" dirty="0">
                <a:solidFill>
                  <a:srgbClr val="FF0000"/>
                </a:solidFill>
              </a:rPr>
              <a:t>農業基盤整備も積極的に進められている</a:t>
            </a:r>
            <a:r>
              <a:rPr kumimoji="1" lang="ja-JP" altLang="en-US" sz="1050" dirty="0">
                <a:solidFill>
                  <a:schemeClr val="tx1"/>
                </a:solidFill>
              </a:rPr>
              <a:t>。</a:t>
            </a:r>
            <a:endParaRPr kumimoji="1" lang="en-US" altLang="ja-JP" sz="1050" dirty="0">
              <a:solidFill>
                <a:schemeClr val="tx1"/>
              </a:solidFill>
            </a:endParaRPr>
          </a:p>
          <a:p>
            <a:pPr marL="108000" indent="-457200"/>
            <a:r>
              <a:rPr kumimoji="1" lang="ja-JP" altLang="en-US" sz="1050" dirty="0">
                <a:solidFill>
                  <a:schemeClr val="tx1"/>
                </a:solidFill>
              </a:rPr>
              <a:t>・ 体験農園や特産物育成等，地域の農業資源を活かした</a:t>
            </a:r>
            <a:r>
              <a:rPr kumimoji="1" lang="ja-JP" altLang="en-US" sz="1050" b="1" u="sng" dirty="0">
                <a:solidFill>
                  <a:srgbClr val="FF0000"/>
                </a:solidFill>
              </a:rPr>
              <a:t>特色ある地域づくり</a:t>
            </a:r>
            <a:r>
              <a:rPr kumimoji="1" lang="ja-JP" altLang="en-US" sz="1050" dirty="0">
                <a:solidFill>
                  <a:schemeClr val="tx1"/>
                </a:solidFill>
              </a:rPr>
              <a:t>が進められている。</a:t>
            </a:r>
            <a:endParaRPr kumimoji="1" lang="en-US" altLang="ja-JP" sz="1050" dirty="0">
              <a:solidFill>
                <a:schemeClr val="tx1"/>
              </a:solidFill>
            </a:endParaRPr>
          </a:p>
        </p:txBody>
      </p:sp>
      <p:cxnSp>
        <p:nvCxnSpPr>
          <p:cNvPr id="1401" name="直線矢印コネクタ 43"/>
          <p:cNvCxnSpPr>
            <a:cxnSpLocks/>
          </p:cNvCxnSpPr>
          <p:nvPr/>
        </p:nvCxnSpPr>
        <p:spPr>
          <a:xfrm>
            <a:off x="1937532" y="6507998"/>
            <a:ext cx="771388" cy="5840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2" name="直線矢印コネクタ 44"/>
          <p:cNvCxnSpPr>
            <a:cxnSpLocks/>
          </p:cNvCxnSpPr>
          <p:nvPr/>
        </p:nvCxnSpPr>
        <p:spPr>
          <a:xfrm flipV="1">
            <a:off x="1937532" y="5397628"/>
            <a:ext cx="2560420" cy="11144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3" name="直線矢印コネクタ 45"/>
          <p:cNvCxnSpPr>
            <a:cxnSpLocks/>
          </p:cNvCxnSpPr>
          <p:nvPr/>
        </p:nvCxnSpPr>
        <p:spPr>
          <a:xfrm>
            <a:off x="1942380" y="6509761"/>
            <a:ext cx="1847754" cy="108818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4" name="直線矢印コネクタ 46"/>
          <p:cNvCxnSpPr>
            <a:cxnSpLocks/>
          </p:cNvCxnSpPr>
          <p:nvPr/>
        </p:nvCxnSpPr>
        <p:spPr>
          <a:xfrm>
            <a:off x="1937532" y="6518003"/>
            <a:ext cx="2195134" cy="6828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5" name="直線矢印コネクタ 47"/>
          <p:cNvCxnSpPr>
            <a:cxnSpLocks/>
          </p:cNvCxnSpPr>
          <p:nvPr/>
        </p:nvCxnSpPr>
        <p:spPr>
          <a:xfrm flipV="1">
            <a:off x="1937532" y="6143338"/>
            <a:ext cx="615811" cy="3716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6" name="直線矢印コネクタ 48"/>
          <p:cNvCxnSpPr>
            <a:cxnSpLocks/>
          </p:cNvCxnSpPr>
          <p:nvPr/>
        </p:nvCxnSpPr>
        <p:spPr>
          <a:xfrm flipV="1">
            <a:off x="1938109" y="5404565"/>
            <a:ext cx="2158770" cy="10935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07" name="正方形/長方形 10"/>
          <p:cNvSpPr/>
          <p:nvPr/>
        </p:nvSpPr>
        <p:spPr>
          <a:xfrm>
            <a:off x="55090" y="2280158"/>
            <a:ext cx="6751602" cy="5481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kern="100" dirty="0">
                <a:solidFill>
                  <a:srgbClr val="002060"/>
                </a:solidFill>
                <a:latin typeface="ＭＳ ゴシック" panose="020B0609070205080204" pitchFamily="49" charset="-128"/>
                <a:ea typeface="ＭＳ ゴシック" panose="020B0609070205080204" pitchFamily="49" charset="-128"/>
                <a:cs typeface="Times New Roman"/>
              </a:rPr>
              <a:t> </a:t>
            </a:r>
            <a:r>
              <a:rPr lang="ja-JP" altLang="en-US" kern="100" dirty="0">
                <a:solidFill>
                  <a:srgbClr val="002060"/>
                </a:solidFill>
                <a:ea typeface="ＭＳ ゴシック"/>
                <a:cs typeface="Times New Roman"/>
              </a:rPr>
              <a:t> </a:t>
            </a:r>
            <a:r>
              <a:rPr lang="ja-JP" altLang="ja-JP" kern="100" dirty="0">
                <a:solidFill>
                  <a:srgbClr val="002060"/>
                </a:solidFill>
                <a:ea typeface="ＭＳ ゴシック"/>
                <a:cs typeface="Times New Roman"/>
              </a:rPr>
              <a:t>◆</a:t>
            </a:r>
            <a:r>
              <a:rPr lang="ja-JP" altLang="en-US" kern="100" dirty="0">
                <a:solidFill>
                  <a:srgbClr val="002060"/>
                </a:solidFill>
                <a:ea typeface="ＭＳ ゴシック"/>
                <a:cs typeface="Times New Roman"/>
              </a:rPr>
              <a:t>京都市の農林業マップ</a:t>
            </a:r>
            <a:endParaRPr lang="en-US" altLang="ja-JP" kern="100" dirty="0">
              <a:solidFill>
                <a:srgbClr val="002060"/>
              </a:solidFill>
              <a:ea typeface="ＭＳ ゴシック"/>
              <a:cs typeface="Times New Roman"/>
            </a:endParaRPr>
          </a:p>
        </p:txBody>
      </p:sp>
      <p:sp>
        <p:nvSpPr>
          <p:cNvPr id="1408" name="テキスト ボックス 2"/>
          <p:cNvSpPr txBox="1"/>
          <p:nvPr/>
        </p:nvSpPr>
        <p:spPr>
          <a:xfrm>
            <a:off x="864160" y="848544"/>
            <a:ext cx="5109091" cy="338554"/>
          </a:xfrm>
          <a:prstGeom prst="rect">
            <a:avLst/>
          </a:prstGeom>
          <a:noFill/>
        </p:spPr>
        <p:txBody>
          <a:bodyPr wrap="none" rtlCol="0">
            <a:spAutoFit/>
          </a:bodyPr>
          <a:lstStyle/>
          <a:p>
            <a:r>
              <a:rPr lang="ja-JP" altLang="en-US" sz="1600" kern="1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a:rPr>
              <a:t>京都市はあなたの農業経営を全力でサポートします！</a:t>
            </a:r>
            <a:endParaRPr lang="ja-JP" altLang="ja-JP" sz="1600" kern="1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Times New Roman"/>
            </a:endParaRPr>
          </a:p>
        </p:txBody>
      </p:sp>
      <p:sp>
        <p:nvSpPr>
          <p:cNvPr id="1409" name="テキスト ボックス 13"/>
          <p:cNvSpPr txBox="1"/>
          <p:nvPr/>
        </p:nvSpPr>
        <p:spPr>
          <a:xfrm>
            <a:off x="147922" y="7735674"/>
            <a:ext cx="6610686" cy="584775"/>
          </a:xfrm>
          <a:prstGeom prst="rect">
            <a:avLst/>
          </a:prstGeom>
          <a:noFill/>
        </p:spPr>
        <p:txBody>
          <a:bodyPr wrap="square" rtlCol="0">
            <a:spAutoFit/>
          </a:bodyPr>
          <a:lstStyle/>
          <a:p>
            <a:r>
              <a:rPr lang="ja-JP" altLang="ja-JP" sz="16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600" kern="100" dirty="0">
                <a:solidFill>
                  <a:srgbClr val="002060"/>
                </a:solidFill>
                <a:latin typeface="HG丸ｺﾞｼｯｸM-PRO" panose="020F0600000000000000" pitchFamily="50" charset="-128"/>
                <a:ea typeface="HG丸ｺﾞｼｯｸM-PRO" panose="020F0600000000000000" pitchFamily="50" charset="-128"/>
                <a:cs typeface="Times New Roman"/>
              </a:rPr>
              <a:t>お</a:t>
            </a:r>
            <a:r>
              <a:rPr lang="ja-JP" altLang="ja-JP" sz="1600" kern="100" dirty="0">
                <a:solidFill>
                  <a:srgbClr val="002060"/>
                </a:solidFill>
                <a:latin typeface="HG丸ｺﾞｼｯｸM-PRO" panose="020F0600000000000000" pitchFamily="50" charset="-128"/>
                <a:ea typeface="HG丸ｺﾞｼｯｸM-PRO" panose="020F0600000000000000" pitchFamily="50" charset="-128"/>
                <a:cs typeface="Times New Roman"/>
              </a:rPr>
              <a:t>問合わせ先</a:t>
            </a:r>
            <a:r>
              <a:rPr lang="ja-JP" altLang="en-US" sz="1050" kern="100" dirty="0">
                <a:solidFill>
                  <a:srgbClr val="002060"/>
                </a:solidFill>
                <a:latin typeface="HG丸ｺﾞｼｯｸM-PRO" panose="020F0600000000000000" pitchFamily="50" charset="-128"/>
                <a:ea typeface="HG丸ｺﾞｼｯｸM-PRO" panose="020F0600000000000000" pitchFamily="50" charset="-128"/>
                <a:cs typeface="Times New Roman"/>
              </a:rPr>
              <a:t>（組織再編により，令和３年７月２６日以降は一部連絡先等が変更されます）</a:t>
            </a:r>
            <a:endParaRPr lang="en-US" altLang="ja-JP" sz="105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1410" name="図 5"/>
          <p:cNvPicPr>
            <a:picLocks noChangeAspect="1"/>
          </p:cNvPicPr>
          <p:nvPr/>
        </p:nvPicPr>
        <p:blipFill>
          <a:blip r:embed="rId4"/>
          <a:stretch>
            <a:fillRect/>
          </a:stretch>
        </p:blipFill>
        <p:spPr>
          <a:xfrm>
            <a:off x="195465" y="8025407"/>
            <a:ext cx="6483990" cy="1742095"/>
          </a:xfrm>
          <a:prstGeom prst="rect">
            <a:avLst/>
          </a:prstGeom>
        </p:spPr>
      </p:pic>
    </p:spTree>
    <p:extLst>
      <p:ext uri="{BB962C8B-B14F-4D97-AF65-F5344CB8AC3E}">
        <p14:creationId xmlns:p14="http://schemas.microsoft.com/office/powerpoint/2010/main" val="298611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2"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13" name="正方形/長方形 2"/>
          <p:cNvSpPr/>
          <p:nvPr/>
        </p:nvSpPr>
        <p:spPr>
          <a:xfrm>
            <a:off x="44624" y="55356"/>
            <a:ext cx="3397198" cy="14652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smtClean="0">
                <a:solidFill>
                  <a:srgbClr val="FFFFFF"/>
                </a:solidFill>
                <a:latin typeface="ＭＳ Ｐゴシック"/>
                <a:ea typeface="ＤＨＰ特太ゴシック体"/>
                <a:cs typeface="Times New Roman"/>
              </a:rPr>
              <a:t>神戸市</a:t>
            </a:r>
            <a:endParaRPr lang="ja-JP" sz="5400" dirty="0">
              <a:effectLst/>
              <a:latin typeface="ＭＳ Ｐゴシック"/>
              <a:cs typeface="ＭＳ Ｐゴシック"/>
            </a:endParaRPr>
          </a:p>
        </p:txBody>
      </p:sp>
      <p:sp>
        <p:nvSpPr>
          <p:cNvPr id="1414" name="正方形/長方形 1"/>
          <p:cNvSpPr/>
          <p:nvPr/>
        </p:nvSpPr>
        <p:spPr>
          <a:xfrm>
            <a:off x="3443563" y="55356"/>
            <a:ext cx="3369813" cy="14652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1400" dirty="0" smtClean="0">
                <a:solidFill>
                  <a:srgbClr val="000000"/>
                </a:solidFill>
                <a:latin typeface="ＭＳ Ｐゴシック"/>
                <a:ea typeface="HGP創英ﾌﾟﾚｾﾞﾝｽEB"/>
                <a:cs typeface="Times New Roman"/>
              </a:rPr>
              <a:t>神戸市　農業委員会事務局</a:t>
            </a:r>
            <a:endParaRPr lang="ja-JP" sz="1400" dirty="0">
              <a:effectLst/>
              <a:latin typeface="ＭＳ Ｐゴシック"/>
              <a:cs typeface="ＭＳ Ｐゴシック"/>
            </a:endParaRPr>
          </a:p>
          <a:p>
            <a:pPr algn="ctr">
              <a:spcAft>
                <a:spcPts val="0"/>
              </a:spcAft>
            </a:pPr>
            <a:r>
              <a:rPr lang="ja-JP" sz="1400" dirty="0" smtClean="0">
                <a:solidFill>
                  <a:srgbClr val="000000"/>
                </a:solidFill>
                <a:effectLst/>
                <a:latin typeface="ＭＳ Ｐゴシック"/>
                <a:ea typeface="HGP創英ﾌﾟﾚｾﾞﾝｽEB"/>
                <a:cs typeface="Times New Roman"/>
              </a:rPr>
              <a:t>〒</a:t>
            </a:r>
            <a:r>
              <a:rPr lang="en-US" alt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Times New Roman"/>
              </a:rPr>
              <a:t>651-0087</a:t>
            </a:r>
          </a:p>
          <a:p>
            <a:pPr algn="ctr">
              <a:spcAft>
                <a:spcPts val="0"/>
              </a:spcAft>
            </a:pPr>
            <a:r>
              <a:rPr lang="ja-JP" altLang="en-US" sz="1400" dirty="0" smtClean="0">
                <a:solidFill>
                  <a:srgbClr val="000000"/>
                </a:solidFill>
                <a:effectLst/>
                <a:latin typeface="ＭＳ Ｐゴシック"/>
                <a:ea typeface="HGP創英ﾌﾟﾚｾﾞﾝｽEB"/>
                <a:cs typeface="Times New Roman"/>
              </a:rPr>
              <a:t>兵庫</a:t>
            </a:r>
            <a:r>
              <a:rPr lang="ja-JP" sz="1400" dirty="0" smtClean="0">
                <a:solidFill>
                  <a:srgbClr val="000000"/>
                </a:solidFill>
                <a:effectLst/>
                <a:latin typeface="ＭＳ Ｐゴシック"/>
                <a:ea typeface="HGP創英ﾌﾟﾚｾﾞﾝｽEB"/>
                <a:cs typeface="Times New Roman"/>
              </a:rPr>
              <a:t>県</a:t>
            </a:r>
            <a:r>
              <a:rPr lang="ja-JP" altLang="en-US" sz="1400" dirty="0" smtClean="0">
                <a:solidFill>
                  <a:srgbClr val="000000"/>
                </a:solidFill>
                <a:effectLst/>
                <a:latin typeface="ＭＳ Ｐゴシック"/>
                <a:ea typeface="HGP創英ﾌﾟﾚｾﾞﾝｽEB"/>
                <a:cs typeface="Times New Roman"/>
              </a:rPr>
              <a:t>神戸</a:t>
            </a:r>
            <a:r>
              <a:rPr lang="ja-JP" sz="1400" dirty="0" smtClean="0">
                <a:solidFill>
                  <a:srgbClr val="000000"/>
                </a:solidFill>
                <a:effectLst/>
                <a:latin typeface="ＭＳ Ｐゴシック"/>
                <a:ea typeface="HGP創英ﾌﾟﾚｾﾞﾝｽEB"/>
                <a:cs typeface="Times New Roman"/>
              </a:rPr>
              <a:t>市</a:t>
            </a:r>
            <a:r>
              <a:rPr lang="ja-JP" altLang="en-US" sz="1400" dirty="0" smtClean="0">
                <a:solidFill>
                  <a:srgbClr val="000000"/>
                </a:solidFill>
                <a:effectLst/>
                <a:latin typeface="ＭＳ Ｐゴシック"/>
                <a:ea typeface="HGP創英ﾌﾟﾚｾﾞﾝｽEB"/>
                <a:cs typeface="Times New Roman"/>
              </a:rPr>
              <a:t>中央区</a:t>
            </a:r>
            <a:r>
              <a:rPr lang="ja-JP" altLang="en-US" sz="1400" dirty="0" smtClean="0">
                <a:solidFill>
                  <a:srgbClr val="000000"/>
                </a:solidFill>
                <a:latin typeface="ＭＳ Ｐゴシック"/>
                <a:ea typeface="HGP創英ﾌﾟﾚｾﾞﾝｽEB"/>
                <a:cs typeface="Times New Roman"/>
              </a:rPr>
              <a:t>御幸通</a:t>
            </a:r>
            <a:r>
              <a:rPr lang="en-US" altLang="ja-JP" sz="1400" dirty="0" smtClean="0">
                <a:solidFill>
                  <a:srgbClr val="000000"/>
                </a:solidFill>
                <a:latin typeface="ＭＳ Ｐゴシック"/>
                <a:ea typeface="HGP創英ﾌﾟﾚｾﾞﾝｽEB"/>
                <a:cs typeface="Times New Roman"/>
              </a:rPr>
              <a:t>6-1-12-2F</a:t>
            </a:r>
            <a:endParaRPr lang="ja-JP" sz="1400" dirty="0">
              <a:effectLst/>
              <a:latin typeface="HGP創英ﾌﾟﾚｾﾞﾝｽEB" panose="02020800000000000000" pitchFamily="18" charset="-128"/>
              <a:ea typeface="HGP創英ﾌﾟﾚｾﾞﾝｽEB" panose="02020800000000000000" pitchFamily="18" charset="-128"/>
              <a:cs typeface="ＭＳ Ｐゴシック"/>
            </a:endParaRPr>
          </a:p>
          <a:p>
            <a:pPr algn="ctr">
              <a:spcAft>
                <a:spcPts val="0"/>
              </a:spcAft>
            </a:pPr>
            <a:r>
              <a:rPr lang="ja-JP" altLang="en-US" sz="1400" dirty="0" smtClean="0">
                <a:solidFill>
                  <a:srgbClr val="000000"/>
                </a:solidFill>
                <a:effectLst/>
                <a:latin typeface="ＭＳ Ｐゴシック"/>
                <a:ea typeface="ＭＳ 明朝"/>
                <a:cs typeface="ＭＳ 明朝"/>
              </a:rPr>
              <a:t>　</a:t>
            </a:r>
            <a:r>
              <a:rPr lang="ja-JP" sz="1400" dirty="0" smtClean="0">
                <a:solidFill>
                  <a:srgbClr val="000000"/>
                </a:solidFill>
                <a:effectLst/>
                <a:latin typeface="ＭＳ Ｐゴシック"/>
                <a:ea typeface="ＭＳ 明朝"/>
                <a:cs typeface="ＭＳ 明朝"/>
              </a:rPr>
              <a:t>☎</a:t>
            </a:r>
            <a:r>
              <a:rPr lang="en-US" alt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ＭＳ 明朝"/>
              </a:rPr>
              <a:t>078</a:t>
            </a:r>
            <a:r>
              <a:rPr lang="en-US" sz="1400" dirty="0" smtClean="0">
                <a:solidFill>
                  <a:srgbClr val="000000"/>
                </a:solidFill>
                <a:effectLst/>
                <a:latin typeface="HGP創英ﾌﾟﾚｾﾞﾝｽEB"/>
                <a:cs typeface="Times New Roman"/>
              </a:rPr>
              <a:t>-</a:t>
            </a:r>
            <a:r>
              <a:rPr lang="en-US" altLang="ja-JP" sz="1400" dirty="0" smtClean="0">
                <a:solidFill>
                  <a:srgbClr val="000000"/>
                </a:solidFill>
                <a:latin typeface="HGP創英ﾌﾟﾚｾﾞﾝｽEB"/>
                <a:cs typeface="Times New Roman"/>
              </a:rPr>
              <a:t>984</a:t>
            </a:r>
            <a:r>
              <a:rPr lang="en-US" sz="1400" dirty="0" smtClean="0">
                <a:solidFill>
                  <a:srgbClr val="000000"/>
                </a:solidFill>
                <a:effectLst/>
                <a:latin typeface="HGP創英ﾌﾟﾚｾﾞﾝｽEB"/>
                <a:cs typeface="Times New Roman"/>
              </a:rPr>
              <a:t>-</a:t>
            </a:r>
            <a:r>
              <a:rPr lang="en-US" altLang="ja-JP" sz="1400" dirty="0" smtClean="0">
                <a:solidFill>
                  <a:srgbClr val="000000"/>
                </a:solidFill>
                <a:latin typeface="HGP創英ﾌﾟﾚｾﾞﾝｽEB"/>
                <a:cs typeface="Times New Roman"/>
              </a:rPr>
              <a:t>0387</a:t>
            </a:r>
            <a:r>
              <a:rPr lang="ja-JP" sz="1400" dirty="0" smtClean="0">
                <a:solidFill>
                  <a:srgbClr val="000000"/>
                </a:solidFill>
                <a:effectLst/>
                <a:latin typeface="ＭＳ Ｐゴシック"/>
                <a:ea typeface="HGP創英ﾌﾟﾚｾﾞﾝｽEB"/>
                <a:cs typeface="Times New Roman"/>
              </a:rPr>
              <a:t>（</a:t>
            </a:r>
            <a:r>
              <a:rPr lang="ja-JP" altLang="en-US" sz="1400" dirty="0" smtClean="0">
                <a:solidFill>
                  <a:srgbClr val="000000"/>
                </a:solidFill>
                <a:effectLst/>
                <a:latin typeface="ＭＳ Ｐゴシック"/>
                <a:ea typeface="HGP創英ﾌﾟﾚｾﾞﾝｽEB"/>
                <a:cs typeface="Times New Roman"/>
              </a:rPr>
              <a:t>直通</a:t>
            </a:r>
            <a:r>
              <a:rPr lang="ja-JP" sz="1400" dirty="0" smtClean="0">
                <a:solidFill>
                  <a:srgbClr val="000000"/>
                </a:solidFill>
                <a:effectLst/>
                <a:latin typeface="ＭＳ Ｐゴシック"/>
                <a:ea typeface="HGP創英ﾌﾟﾚｾﾞﾝｽEB"/>
                <a:cs typeface="Times New Roman"/>
              </a:rPr>
              <a:t>）</a:t>
            </a:r>
            <a:endParaRPr lang="ja-JP" sz="1400" dirty="0">
              <a:effectLst/>
              <a:latin typeface="ＭＳ Ｐゴシック"/>
              <a:cs typeface="ＭＳ Ｐゴシック"/>
            </a:endParaRPr>
          </a:p>
        </p:txBody>
      </p:sp>
      <p:sp>
        <p:nvSpPr>
          <p:cNvPr id="1415" name="正方形/長方形 9"/>
          <p:cNvSpPr/>
          <p:nvPr/>
        </p:nvSpPr>
        <p:spPr>
          <a:xfrm>
            <a:off x="44624" y="1520618"/>
            <a:ext cx="6768752" cy="235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152400">
              <a:spcAft>
                <a:spcPts val="0"/>
              </a:spcAft>
            </a:pPr>
            <a:r>
              <a:rPr lang="ja-JP" altLang="en-US" sz="1400" dirty="0" smtClean="0">
                <a:solidFill>
                  <a:srgbClr val="002060"/>
                </a:solidFill>
                <a:effectLst/>
                <a:latin typeface="ＭＳ Ｐゴシック"/>
                <a:ea typeface="HG丸ｺﾞｼｯｸM-PRO"/>
                <a:cs typeface="Times New Roman"/>
              </a:rPr>
              <a:t>　</a:t>
            </a:r>
            <a:endParaRPr lang="en-US" altLang="ja-JP" sz="1400" dirty="0" smtClean="0">
              <a:solidFill>
                <a:srgbClr val="002060"/>
              </a:solidFill>
              <a:effectLst/>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　</a:t>
            </a:r>
            <a:r>
              <a:rPr lang="ja-JP" altLang="en-US" sz="1400" dirty="0" smtClean="0">
                <a:solidFill>
                  <a:srgbClr val="002060"/>
                </a:solidFill>
                <a:effectLst/>
                <a:latin typeface="ＭＳ Ｐゴシック"/>
                <a:ea typeface="HG丸ｺﾞｼｯｸM-PRO"/>
                <a:cs typeface="Times New Roman"/>
              </a:rPr>
              <a:t>神戸市</a:t>
            </a:r>
            <a:r>
              <a:rPr lang="ja-JP" sz="1400" dirty="0" smtClean="0">
                <a:solidFill>
                  <a:srgbClr val="002060"/>
                </a:solidFill>
                <a:effectLst/>
                <a:latin typeface="ＭＳ Ｐゴシック"/>
                <a:ea typeface="HG丸ｺﾞｼｯｸM-PRO"/>
                <a:cs typeface="Times New Roman"/>
              </a:rPr>
              <a:t>は</a:t>
            </a:r>
            <a:r>
              <a:rPr lang="ja-JP" altLang="en-US" sz="1400" dirty="0" smtClean="0">
                <a:solidFill>
                  <a:srgbClr val="002060"/>
                </a:solidFill>
                <a:effectLst/>
                <a:latin typeface="ＭＳ Ｐゴシック"/>
                <a:ea typeface="HG丸ｺﾞｼｯｸM-PRO"/>
                <a:cs typeface="Times New Roman"/>
              </a:rPr>
              <a:t>一年を通じて晴天が多く温暖な瀬戸内式気候</a:t>
            </a:r>
            <a:r>
              <a:rPr lang="ja-JP" altLang="en-US" sz="1400" dirty="0" smtClean="0">
                <a:solidFill>
                  <a:srgbClr val="002060"/>
                </a:solidFill>
                <a:latin typeface="ＭＳ Ｐゴシック"/>
                <a:ea typeface="HG丸ｺﾞｼｯｸM-PRO"/>
                <a:cs typeface="Times New Roman"/>
              </a:rPr>
              <a:t>のなか、西北神に</a:t>
            </a:r>
            <a:endParaRPr lang="en-US" altLang="ja-JP" sz="1400" dirty="0" smtClean="0">
              <a:solidFill>
                <a:srgbClr val="002060"/>
              </a:solidFill>
              <a:latin typeface="ＭＳ Ｐゴシック"/>
              <a:ea typeface="HG丸ｺﾞｼｯｸM-PRO"/>
              <a:cs typeface="Times New Roman"/>
            </a:endParaRPr>
          </a:p>
          <a:p>
            <a:pPr indent="152400">
              <a:spcAft>
                <a:spcPts val="0"/>
              </a:spcAft>
            </a:pPr>
            <a:r>
              <a:rPr lang="ja-JP" altLang="en-US" sz="1400" dirty="0" smtClean="0">
                <a:solidFill>
                  <a:srgbClr val="002060"/>
                </a:solidFill>
                <a:latin typeface="ＭＳ Ｐゴシック"/>
                <a:ea typeface="HG丸ｺﾞｼｯｸM-PRO"/>
                <a:cs typeface="Times New Roman"/>
              </a:rPr>
              <a:t>広がる豊かな農業地域を活かして、ほうれん草やコマツナをはじめとする軟弱</a:t>
            </a:r>
            <a:endParaRPr lang="en-US" altLang="ja-JP" sz="1400" dirty="0" smtClean="0">
              <a:solidFill>
                <a:srgbClr val="002060"/>
              </a:solidFill>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野菜</a:t>
            </a:r>
            <a:r>
              <a:rPr lang="ja-JP" altLang="en-US" sz="1400" dirty="0" smtClean="0">
                <a:solidFill>
                  <a:srgbClr val="002060"/>
                </a:solidFill>
                <a:latin typeface="ＭＳ Ｐゴシック"/>
                <a:ea typeface="HG丸ｺﾞｼｯｸM-PRO"/>
                <a:cs typeface="Times New Roman"/>
              </a:rPr>
              <a:t>や</a:t>
            </a:r>
            <a:r>
              <a:rPr lang="ja-JP" altLang="en-US" sz="1400" dirty="0">
                <a:solidFill>
                  <a:srgbClr val="002060"/>
                </a:solidFill>
                <a:latin typeface="ＭＳ Ｐゴシック"/>
                <a:ea typeface="HG丸ｺﾞｼｯｸM-PRO"/>
                <a:cs typeface="Times New Roman"/>
              </a:rPr>
              <a:t>キャベツなどの野菜、新鮮・完熟が特徴のイチジクや梨などのフルーツ</a:t>
            </a:r>
            <a:r>
              <a:rPr lang="ja-JP" altLang="en-US" sz="1400" dirty="0" smtClean="0">
                <a:solidFill>
                  <a:srgbClr val="002060"/>
                </a:solidFill>
                <a:latin typeface="ＭＳ Ｐゴシック"/>
                <a:ea typeface="HG丸ｺﾞｼｯｸM-PRO"/>
                <a:cs typeface="Times New Roman"/>
              </a:rPr>
              <a:t>、</a:t>
            </a:r>
            <a:endParaRPr lang="en-US" altLang="ja-JP" sz="1400" dirty="0" smtClean="0">
              <a:solidFill>
                <a:srgbClr val="002060"/>
              </a:solidFill>
              <a:latin typeface="ＭＳ Ｐゴシック"/>
              <a:ea typeface="HG丸ｺﾞｼｯｸM-PRO"/>
              <a:cs typeface="Times New Roman"/>
            </a:endParaRPr>
          </a:p>
          <a:p>
            <a:pPr indent="152400">
              <a:spcAft>
                <a:spcPts val="0"/>
              </a:spcAft>
            </a:pPr>
            <a:endParaRPr lang="en-US" altLang="ja-JP" sz="1400" dirty="0" smtClean="0">
              <a:solidFill>
                <a:srgbClr val="002060"/>
              </a:solidFill>
              <a:latin typeface="ＭＳ Ｐゴシック"/>
              <a:ea typeface="HG丸ｺﾞｼｯｸM-PRO"/>
              <a:cs typeface="Times New Roman"/>
            </a:endParaRPr>
          </a:p>
          <a:p>
            <a:pPr indent="152400">
              <a:spcAft>
                <a:spcPts val="0"/>
              </a:spcAft>
            </a:pPr>
            <a:endParaRPr lang="en-US" altLang="ja-JP" sz="1400" dirty="0">
              <a:solidFill>
                <a:srgbClr val="002060"/>
              </a:solidFill>
              <a:latin typeface="ＭＳ Ｐゴシック"/>
              <a:ea typeface="HG丸ｺﾞｼｯｸM-PRO"/>
              <a:cs typeface="Times New Roman"/>
            </a:endParaRPr>
          </a:p>
          <a:p>
            <a:pPr indent="152400">
              <a:spcAft>
                <a:spcPts val="0"/>
              </a:spcAft>
            </a:pPr>
            <a:endParaRPr lang="en-US" altLang="ja-JP" sz="1400" dirty="0" smtClean="0">
              <a:solidFill>
                <a:srgbClr val="002060"/>
              </a:solidFill>
              <a:latin typeface="ＭＳ Ｐゴシック"/>
              <a:ea typeface="HG丸ｺﾞｼｯｸM-PRO"/>
              <a:cs typeface="Times New Roman"/>
            </a:endParaRPr>
          </a:p>
          <a:p>
            <a:pPr indent="152400">
              <a:spcAft>
                <a:spcPts val="0"/>
              </a:spcAft>
            </a:pPr>
            <a:endParaRPr lang="en-US" altLang="ja-JP" sz="1400" dirty="0">
              <a:solidFill>
                <a:srgbClr val="002060"/>
              </a:solidFill>
              <a:effectLst/>
              <a:latin typeface="ＭＳ Ｐゴシック"/>
              <a:ea typeface="HG丸ｺﾞｼｯｸM-PRO"/>
              <a:cs typeface="Times New Roman"/>
            </a:endParaRPr>
          </a:p>
          <a:p>
            <a:pPr indent="152400">
              <a:spcAft>
                <a:spcPts val="0"/>
              </a:spcAft>
            </a:pPr>
            <a:endParaRPr lang="en-US" altLang="ja-JP" sz="1400" dirty="0" smtClean="0">
              <a:solidFill>
                <a:srgbClr val="002060"/>
              </a:solidFill>
              <a:latin typeface="ＭＳ Ｐゴシック"/>
              <a:ea typeface="HG丸ｺﾞｼｯｸM-PRO"/>
              <a:cs typeface="Times New Roman"/>
            </a:endParaRPr>
          </a:p>
          <a:p>
            <a:pPr indent="152400">
              <a:spcAft>
                <a:spcPts val="0"/>
              </a:spcAft>
            </a:pPr>
            <a:endParaRPr lang="en-US" altLang="ja-JP" sz="1400" dirty="0">
              <a:solidFill>
                <a:srgbClr val="002060"/>
              </a:solidFill>
              <a:effectLst/>
              <a:latin typeface="ＭＳ Ｐゴシック"/>
              <a:ea typeface="HG丸ｺﾞｼｯｸM-PRO"/>
              <a:cs typeface="Times New Roman"/>
            </a:endParaRPr>
          </a:p>
          <a:p>
            <a:pPr indent="152400">
              <a:spcAft>
                <a:spcPts val="0"/>
              </a:spcAft>
            </a:pPr>
            <a:endParaRPr lang="en-US" altLang="ja-JP" sz="1400" dirty="0" smtClean="0">
              <a:solidFill>
                <a:srgbClr val="002060"/>
              </a:solidFill>
              <a:latin typeface="ＭＳ Ｐゴシック"/>
              <a:ea typeface="HG丸ｺﾞｼｯｸM-PRO"/>
              <a:cs typeface="Times New Roman"/>
            </a:endParaRPr>
          </a:p>
          <a:p>
            <a:pPr indent="152400">
              <a:spcAft>
                <a:spcPts val="0"/>
              </a:spcAft>
            </a:pPr>
            <a:endParaRPr lang="ja-JP" sz="1400" dirty="0">
              <a:effectLst/>
              <a:latin typeface="ＭＳ Ｐゴシック"/>
              <a:cs typeface="ＭＳ Ｐゴシック"/>
            </a:endParaRPr>
          </a:p>
        </p:txBody>
      </p:sp>
      <p:sp>
        <p:nvSpPr>
          <p:cNvPr id="1416" name="正方形/長方形 10"/>
          <p:cNvSpPr/>
          <p:nvPr/>
        </p:nvSpPr>
        <p:spPr>
          <a:xfrm>
            <a:off x="44624" y="3872880"/>
            <a:ext cx="6768752"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神戸市</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の農業</a:t>
            </a:r>
            <a:endParaRPr lang="en-US" alt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indent="152400"/>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神戸市</a:t>
            </a:r>
            <a:r>
              <a:rPr 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の</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農業地域は、消費地に近いことから、多様な農産物を直接届けることが可能</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です</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。就農されるまでに、情報</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収集を行い</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ながら、どの</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ような農産物を生産して販売するかなど、ご自身の目指すべき農業経営をしっかりと描いて</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ください。</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417" name="片側の 2 つの角を丸めた四角形 11"/>
          <p:cNvSpPr/>
          <p:nvPr/>
        </p:nvSpPr>
        <p:spPr>
          <a:xfrm>
            <a:off x="44624" y="7905328"/>
            <a:ext cx="6768751" cy="1800200"/>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a:solidFill>
                  <a:srgbClr val="002060"/>
                </a:solidFill>
                <a:latin typeface="ＭＳ ゴシック" panose="020B0609070205080204" pitchFamily="49" charset="-128"/>
                <a:ea typeface="ＭＳ ゴシック" panose="020B0609070205080204" pitchFamily="49" charset="-128"/>
              </a:rPr>
              <a:t>◆先輩就農者の</a:t>
            </a:r>
            <a:r>
              <a:rPr lang="ja-JP" altLang="ja-JP" dirty="0" smtClean="0">
                <a:solidFill>
                  <a:srgbClr val="002060"/>
                </a:solidFill>
                <a:latin typeface="ＭＳ ゴシック" panose="020B0609070205080204" pitchFamily="49" charset="-128"/>
                <a:ea typeface="ＭＳ ゴシック" panose="020B0609070205080204" pitchFamily="49" charset="-128"/>
              </a:rPr>
              <a:t>状況</a:t>
            </a:r>
            <a:endParaRPr lang="en-US" altLang="ja-JP" dirty="0" smtClean="0">
              <a:solidFill>
                <a:srgbClr val="002060"/>
              </a:solidFill>
              <a:latin typeface="ＭＳ ゴシック" panose="020B0609070205080204" pitchFamily="49" charset="-128"/>
              <a:ea typeface="ＭＳ ゴシック" panose="020B0609070205080204" pitchFamily="49" charset="-128"/>
            </a:endParaRPr>
          </a:p>
          <a:p>
            <a:endParaRPr lang="ja-JP" altLang="ja-JP" sz="1200" dirty="0">
              <a:solidFill>
                <a:srgbClr val="002060"/>
              </a:solidFill>
              <a:latin typeface="ＭＳ ゴシック" panose="020B0609070205080204" pitchFamily="49" charset="-128"/>
              <a:ea typeface="ＭＳ ゴシック" panose="020B0609070205080204" pitchFamily="49" charset="-128"/>
            </a:endParaRP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①就農者数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令和３年度　</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3</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８名（うち新規参入　</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33</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②品目　　　野菜栽培（施設</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7</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割、露地</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3</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割）が多く、直売所出荷が中心</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です</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品目は、軟弱野菜、イチゴ</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トマト等が多いです。</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③農地取得　研修先等からの紹介による農地の貸借が多いのが実態です。</a:t>
            </a:r>
            <a:r>
              <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ja-JP" sz="1050" strike="sngStrike" kern="100" dirty="0">
              <a:solidFill>
                <a:srgbClr val="FF000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418" name="テキスト ボックス 1"/>
          <p:cNvSpPr txBox="1"/>
          <p:nvPr/>
        </p:nvSpPr>
        <p:spPr>
          <a:xfrm>
            <a:off x="2996452" y="2230428"/>
            <a:ext cx="3608938" cy="1600438"/>
          </a:xfrm>
          <a:prstGeom prst="rect">
            <a:avLst/>
          </a:prstGeom>
          <a:noFill/>
        </p:spPr>
        <p:txBody>
          <a:bodyPr wrap="square" rtlCol="0">
            <a:spAutoFit/>
          </a:bodyPr>
          <a:lstStyle/>
          <a:p>
            <a:r>
              <a:rPr lang="ja-JP" altLang="en-US" sz="1400" dirty="0">
                <a:solidFill>
                  <a:srgbClr val="002060"/>
                </a:solidFill>
                <a:latin typeface="ＭＳ Ｐゴシック"/>
                <a:ea typeface="HG丸ｺﾞｼｯｸM-PRO"/>
                <a:cs typeface="Times New Roman"/>
              </a:rPr>
              <a:t>灘五郷</a:t>
            </a:r>
            <a:r>
              <a:rPr lang="ja-JP" altLang="en-US" sz="1400" dirty="0" smtClean="0">
                <a:solidFill>
                  <a:srgbClr val="002060"/>
                </a:solidFill>
                <a:latin typeface="ＭＳ Ｐゴシック"/>
                <a:ea typeface="HG丸ｺﾞｼｯｸM-PRO"/>
                <a:cs typeface="Times New Roman"/>
              </a:rPr>
              <a:t>の</a:t>
            </a:r>
            <a:r>
              <a:rPr lang="ja-JP" altLang="en-US" sz="1400" dirty="0">
                <a:solidFill>
                  <a:srgbClr val="002060"/>
                </a:solidFill>
                <a:latin typeface="ＭＳ Ｐゴシック"/>
                <a:ea typeface="HG丸ｺﾞｼｯｸM-PRO"/>
                <a:cs typeface="Times New Roman"/>
              </a:rPr>
              <a:t>お酒の原料となる山田錦、美しい街並みを彩る花、世界に名を馳せる神戸</a:t>
            </a:r>
            <a:r>
              <a:rPr lang="ja-JP" altLang="en-US" sz="1400" dirty="0" smtClean="0">
                <a:solidFill>
                  <a:srgbClr val="002060"/>
                </a:solidFill>
                <a:latin typeface="ＭＳ Ｐゴシック"/>
                <a:ea typeface="HG丸ｺﾞｼｯｸM-PRO"/>
                <a:cs typeface="Times New Roman"/>
              </a:rPr>
              <a:t>ビーフなど、多彩</a:t>
            </a:r>
            <a:r>
              <a:rPr lang="ja-JP" altLang="en-US" sz="1400" dirty="0">
                <a:solidFill>
                  <a:srgbClr val="002060"/>
                </a:solidFill>
                <a:latin typeface="ＭＳ Ｐゴシック"/>
                <a:ea typeface="HG丸ｺﾞｼｯｸM-PRO"/>
                <a:cs typeface="Times New Roman"/>
              </a:rPr>
              <a:t>な農産物が生産される「食」の源泉となっています</a:t>
            </a:r>
            <a:r>
              <a:rPr lang="ja-JP" altLang="en-US" sz="1400" dirty="0" smtClean="0">
                <a:solidFill>
                  <a:srgbClr val="002060"/>
                </a:solidFill>
                <a:latin typeface="ＭＳ Ｐゴシック"/>
                <a:ea typeface="HG丸ｺﾞｼｯｸM-PRO"/>
                <a:cs typeface="Times New Roman"/>
              </a:rPr>
              <a:t>。</a:t>
            </a:r>
            <a:endParaRPr lang="en-US" altLang="ja-JP" sz="1400" dirty="0" smtClean="0">
              <a:solidFill>
                <a:srgbClr val="002060"/>
              </a:solidFill>
              <a:latin typeface="ＭＳ Ｐゴシック"/>
              <a:ea typeface="HG丸ｺﾞｼｯｸM-PRO"/>
              <a:cs typeface="Times New Roman"/>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Times New Roman"/>
              </a:rPr>
              <a:t>　神戸市</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Times New Roman"/>
              </a:rPr>
              <a:t>では、市内で</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Times New Roman"/>
              </a:rPr>
              <a:t>農業</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Times New Roman"/>
              </a:rPr>
              <a:t>に</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Times New Roman"/>
              </a:rPr>
              <a:t>取り組みたい方</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Times New Roman"/>
              </a:rPr>
              <a:t>から</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Times New Roman"/>
              </a:rPr>
              <a:t>の相談を随時受け付けています。</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kumimoji="1" lang="ja-JP" altLang="en-US" sz="1400" dirty="0">
                <a:solidFill>
                  <a:srgbClr val="002060"/>
                </a:solidFill>
                <a:latin typeface="HG丸ｺﾞｼｯｸM-PRO" panose="020F0600000000000000" pitchFamily="50" charset="-128"/>
                <a:ea typeface="HG丸ｺﾞｼｯｸM-PRO" panose="020F0600000000000000" pitchFamily="50" charset="-128"/>
                <a:cs typeface="Times New Roman"/>
              </a:rPr>
              <a:t>　</a:t>
            </a:r>
            <a:endParaRPr kumimoji="1" lang="ja-JP" altLang="en-US" sz="1400" dirty="0">
              <a:latin typeface="HG丸ｺﾞｼｯｸM-PRO" panose="020F0600000000000000" pitchFamily="50" charset="-128"/>
              <a:ea typeface="HG丸ｺﾞｼｯｸM-PRO" panose="020F0600000000000000" pitchFamily="50" charset="-128"/>
            </a:endParaRPr>
          </a:p>
        </p:txBody>
      </p:sp>
      <p:graphicFrame>
        <p:nvGraphicFramePr>
          <p:cNvPr id="1419" name="表 12"/>
          <p:cNvGraphicFramePr>
            <a:graphicFrameLocks noGrp="1"/>
          </p:cNvGraphicFramePr>
          <p:nvPr>
            <p:extLst/>
          </p:nvPr>
        </p:nvGraphicFramePr>
        <p:xfrm>
          <a:off x="266672" y="5000896"/>
          <a:ext cx="6338718" cy="2736306"/>
        </p:xfrm>
        <a:graphic>
          <a:graphicData uri="http://schemas.openxmlformats.org/drawingml/2006/table">
            <a:tbl>
              <a:tblPr>
                <a:tableStyleId>{D7AC3CCA-C797-4891-BE02-D94E43425B78}</a:tableStyleId>
              </a:tblPr>
              <a:tblGrid>
                <a:gridCol w="1234926">
                  <a:extLst>
                    <a:ext uri="{9D8B030D-6E8A-4147-A177-3AD203B41FA5}"/>
                  </a:extLst>
                </a:gridCol>
                <a:gridCol w="5103792">
                  <a:extLst>
                    <a:ext uri="{9D8B030D-6E8A-4147-A177-3AD203B41FA5}"/>
                  </a:extLst>
                </a:gridCol>
              </a:tblGrid>
              <a:tr h="320891">
                <a:tc>
                  <a:txBody>
                    <a:bodyPr/>
                    <a:lstStyle/>
                    <a:p>
                      <a:pPr algn="ctr"/>
                      <a:r>
                        <a:rPr kumimoji="1" lang="ja-JP" altLang="en-US" sz="1400" b="0" cap="none" spc="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分類</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ctr"/>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品目</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extLst>
                  <a:ext uri="{0D108BD9-81ED-4DB2-BD59-A6C34878D82A}"/>
                </a:extLst>
              </a:tr>
              <a:tr h="361586">
                <a:tc>
                  <a:txBody>
                    <a:bodyPr/>
                    <a:lstStyle/>
                    <a:p>
                      <a:r>
                        <a:rPr kumimoji="1" lang="ja-JP" altLang="en-US" sz="1400" b="0" cap="none" spc="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野菜</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キャベツ、小松菜、ホウレンソウ、ミズナ、ネギ、トマト等</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solidFill>
                      <a:schemeClr val="accent3">
                        <a:lumMod val="20000"/>
                        <a:lumOff val="80000"/>
                      </a:schemeClr>
                    </a:solidFill>
                  </a:tcPr>
                </a:tc>
                <a:extLst>
                  <a:ext uri="{0D108BD9-81ED-4DB2-BD59-A6C34878D82A}"/>
                </a:extLst>
              </a:tr>
              <a:tr h="545578">
                <a:tc>
                  <a:txBody>
                    <a:bodyPr/>
                    <a:lstStyle/>
                    <a:p>
                      <a:r>
                        <a:rPr kumimoji="1" lang="ja-JP" altLang="en-US" sz="1400" b="0" cap="none" spc="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米</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キヌヒカリ、コシヒカリ、ヒノヒカリ、山田錦、</a:t>
                      </a:r>
                      <a:r>
                        <a:rPr kumimoji="1" lang="ja-JP" altLang="en-US" sz="1400" b="0" cap="none" spc="0" dirty="0" err="1"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きぬむ</a:t>
                      </a:r>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すめ</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extLst>
                  <a:ext uri="{0D108BD9-81ED-4DB2-BD59-A6C34878D82A}"/>
                </a:extLst>
              </a:tr>
              <a:tr h="320891">
                <a:tc>
                  <a:txBody>
                    <a:bodyPr/>
                    <a:lstStyle/>
                    <a:p>
                      <a:r>
                        <a:rPr kumimoji="1" lang="ja-JP" altLang="en-US" sz="1400" b="0" cap="none" spc="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果樹</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梨、いちじく、ぶどう、桃、イチゴ等</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solidFill>
                      <a:schemeClr val="accent3">
                        <a:lumMod val="20000"/>
                        <a:lumOff val="80000"/>
                      </a:schemeClr>
                    </a:solidFill>
                  </a:tcPr>
                </a:tc>
                <a:extLst>
                  <a:ext uri="{0D108BD9-81ED-4DB2-BD59-A6C34878D82A}"/>
                </a:extLst>
              </a:tr>
              <a:tr h="320891">
                <a:tc>
                  <a:txBody>
                    <a:bodyPr/>
                    <a:lstStyle/>
                    <a:p>
                      <a:r>
                        <a:rPr kumimoji="1" lang="ja-JP" altLang="en-US" sz="1400" b="0" cap="none" spc="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畜産</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肉牛、酪農、豚</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solidFill>
                      <a:schemeClr val="accent3">
                        <a:lumMod val="20000"/>
                        <a:lumOff val="80000"/>
                      </a:schemeClr>
                    </a:solidFill>
                  </a:tcPr>
                </a:tc>
                <a:extLst>
                  <a:ext uri="{0D108BD9-81ED-4DB2-BD59-A6C34878D82A}"/>
                </a:extLst>
              </a:tr>
              <a:tr h="545578">
                <a:tc>
                  <a:txBody>
                    <a:bodyPr/>
                    <a:lstStyle/>
                    <a:p>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花</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新鉄砲ユリ、花壇苗、トルコキキョウ、チューリップ、カーネーション等</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solidFill>
                      <a:schemeClr val="accent3">
                        <a:lumMod val="20000"/>
                        <a:lumOff val="80000"/>
                      </a:schemeClr>
                    </a:solidFill>
                  </a:tcPr>
                </a:tc>
                <a:extLst>
                  <a:ext uri="{0D108BD9-81ED-4DB2-BD59-A6C34878D82A}"/>
                </a:extLst>
              </a:tr>
              <a:tr h="320891">
                <a:tc>
                  <a:txBody>
                    <a:bodyPr/>
                    <a:lstStyle/>
                    <a:p>
                      <a:r>
                        <a:rPr kumimoji="1" lang="ja-JP" altLang="en-US" sz="1400" b="0" cap="none" spc="0" dirty="0" smtClean="0">
                          <a:ln>
                            <a:noFill/>
                          </a:ln>
                          <a:solidFill>
                            <a:schemeClr val="dk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加工品</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nchor="ctr">
                    <a:solidFill>
                      <a:schemeClr val="accent3">
                        <a:lumMod val="20000"/>
                        <a:lumOff val="80000"/>
                      </a:schemeClr>
                    </a:solidFill>
                  </a:tcPr>
                </a:tc>
                <a:tc>
                  <a:txBody>
                    <a:bodyPr/>
                    <a:lstStyle/>
                    <a:p>
                      <a:pPr algn="l"/>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神戸ワイン、北神</a:t>
                      </a:r>
                      <a:r>
                        <a:rPr kumimoji="1" lang="ja-JP" altLang="en-US" sz="1400" b="0" cap="none" spc="0" dirty="0" err="1"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みそ</a:t>
                      </a:r>
                      <a:r>
                        <a:rPr kumimoji="1" lang="ja-JP" altLang="en-US" sz="1400" b="0" cap="none" spc="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、いちじくジャム</a:t>
                      </a:r>
                      <a:endParaRPr kumimoji="1" lang="ja-JP" altLang="en-US" sz="1400" b="0" cap="none" spc="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91459" marR="91459" marT="45677" marB="45677">
                    <a:solidFill>
                      <a:schemeClr val="accent3">
                        <a:lumMod val="20000"/>
                        <a:lumOff val="80000"/>
                      </a:schemeClr>
                    </a:solidFill>
                  </a:tcPr>
                </a:tc>
                <a:extLst>
                  <a:ext uri="{0D108BD9-81ED-4DB2-BD59-A6C34878D82A}"/>
                </a:extLst>
              </a:tr>
            </a:tbl>
          </a:graphicData>
        </a:graphic>
      </p:graphicFrame>
      <p:pic>
        <p:nvPicPr>
          <p:cNvPr id="1420" name="Picture 2" descr="F:\01計画課\01庶務\職員募集説明会\20151214\写真データ\農村風景（淡河野瀬）.jpg"/>
          <p:cNvPicPr>
            <a:picLocks noChangeAspect="1" noChangeArrowheads="1"/>
          </p:cNvPicPr>
          <p:nvPr/>
        </p:nvPicPr>
        <p:blipFill>
          <a:blip r:embed="rId1"/>
          <a:stretch>
            <a:fillRect/>
          </a:stretch>
        </p:blipFill>
        <p:spPr>
          <a:xfrm>
            <a:off x="764704" y="2321119"/>
            <a:ext cx="1818504" cy="1384399"/>
          </a:xfrm>
          <a:prstGeom prst="rect">
            <a:avLst/>
          </a:prstGeom>
          <a:noFill/>
        </p:spPr>
      </p:pic>
      <p:sp>
        <p:nvSpPr>
          <p:cNvPr id="1421" name="スライド番号プレースホルダー 1"/>
          <p:cNvSpPr>
            <a:spLocks noGrp="1"/>
          </p:cNvSpPr>
          <p:nvPr>
            <p:ph type="sldNum" sz="quarter" idx="12"/>
          </p:nvPr>
        </p:nvSpPr>
        <p:spPr>
          <a:xfrm>
            <a:off x="1988840" y="9561512"/>
            <a:ext cx="1600200" cy="527402"/>
          </a:xfrm>
        </p:spPr>
        <p:txBody>
          <a:bodyPr/>
          <a:lstStyle/>
          <a:p>
            <a:r>
              <a:rPr kumimoji="1" lang="ja-JP" altLang="en-US" dirty="0" smtClean="0">
                <a:solidFill>
                  <a:srgbClr val="002060"/>
                </a:solidFill>
              </a:rPr>
              <a:t>１７</a:t>
            </a:r>
            <a:endParaRPr kumimoji="1" lang="ja-JP" altLang="en-US" dirty="0">
              <a:solidFill>
                <a:srgbClr val="002060"/>
              </a:solidFill>
            </a:endParaRPr>
          </a:p>
        </p:txBody>
      </p:sp>
    </p:spTree>
    <p:extLst>
      <p:ext uri="{BB962C8B-B14F-4D97-AF65-F5344CB8AC3E}">
        <p14:creationId xmlns:p14="http://schemas.microsoft.com/office/powerpoint/2010/main" val="3180610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7" name="片側の 2 つの角を丸めた四角形 1"/>
          <p:cNvSpPr/>
          <p:nvPr/>
        </p:nvSpPr>
        <p:spPr>
          <a:xfrm>
            <a:off x="44624" y="56456"/>
            <a:ext cx="6768752" cy="873174"/>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altLang="ja-JP" kern="100" dirty="0" smtClean="0">
                <a:solidFill>
                  <a:srgbClr val="002060"/>
                </a:solidFill>
                <a:effectLst/>
                <a:latin typeface="+mj-ea"/>
                <a:ea typeface="+mj-ea"/>
                <a:cs typeface="Times New Roman"/>
              </a:rPr>
              <a:t> </a:t>
            </a:r>
            <a:r>
              <a:rPr lang="ja-JP" kern="100" dirty="0" smtClean="0">
                <a:solidFill>
                  <a:srgbClr val="002060"/>
                </a:solidFill>
                <a:effectLst/>
                <a:latin typeface="+mj-ea"/>
                <a:ea typeface="+mj-ea"/>
                <a:cs typeface="Times New Roman"/>
              </a:rPr>
              <a:t>◆</a:t>
            </a:r>
            <a:r>
              <a:rPr lang="ja-JP" kern="100" dirty="0">
                <a:solidFill>
                  <a:srgbClr val="002060"/>
                </a:solidFill>
                <a:effectLst/>
                <a:latin typeface="+mj-ea"/>
                <a:ea typeface="+mj-ea"/>
                <a:cs typeface="Times New Roman"/>
              </a:rPr>
              <a:t>就農</a:t>
            </a:r>
            <a:r>
              <a:rPr lang="ja-JP" kern="100" dirty="0" smtClean="0">
                <a:solidFill>
                  <a:srgbClr val="002060"/>
                </a:solidFill>
                <a:effectLst/>
                <a:latin typeface="+mj-ea"/>
                <a:ea typeface="+mj-ea"/>
                <a:cs typeface="Times New Roman"/>
              </a:rPr>
              <a:t>相談会</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神戸市では、随時就農相談を</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受け付けています</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神戸市での就農をお考えの方は、下記「お問い合わせ先」にお電話</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ください</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en-US" altLang="ja-JP" sz="1400" kern="100" dirty="0">
              <a:latin typeface="HG丸ｺﾞｼｯｸM-PRO" panose="020F0600000000000000" pitchFamily="50" charset="-128"/>
              <a:ea typeface="HG丸ｺﾞｼｯｸM-PRO" panose="020F0600000000000000" pitchFamily="50" charset="-128"/>
              <a:cs typeface="Times New Roman"/>
            </a:endParaRPr>
          </a:p>
        </p:txBody>
      </p:sp>
      <p:sp>
        <p:nvSpPr>
          <p:cNvPr id="1428" name="正方形/長方形 7"/>
          <p:cNvSpPr/>
          <p:nvPr/>
        </p:nvSpPr>
        <p:spPr>
          <a:xfrm>
            <a:off x="44624" y="945413"/>
            <a:ext cx="6768752" cy="1928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 </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◆研修制度（</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体験）</a:t>
            </a:r>
            <a:endParaRPr lang="en-US" altLang="ja-JP"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①　農村サポーター育成事業</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農業や里山暮らしに興味・関心のある方に対して、農業</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の</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基礎知識に関する</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座学や実習を実施し、「農村サポーター」として農家のサポートをしながら</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実際の農業体験や農家との交流を図ることができます。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②　就農促進コーディネーター事業</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市内のベテラン農家が、新規就農者に対して農業技術指導や地域の情報提供</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等を通じて就農支援を行います。</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429" name="片側の 2 つの角を丸めた四角形 8"/>
          <p:cNvSpPr/>
          <p:nvPr/>
        </p:nvSpPr>
        <p:spPr>
          <a:xfrm>
            <a:off x="44624" y="8265368"/>
            <a:ext cx="6768752" cy="1431082"/>
          </a:xfrm>
          <a:prstGeom prst="round2SameRect">
            <a:avLst>
              <a:gd name="adj1" fmla="val 0"/>
              <a:gd name="adj2" fmla="val 2702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430" name="片側の 2 つの角を丸めた四角形 9"/>
          <p:cNvSpPr/>
          <p:nvPr/>
        </p:nvSpPr>
        <p:spPr>
          <a:xfrm>
            <a:off x="44202" y="2873846"/>
            <a:ext cx="6769174" cy="855018"/>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a:solidFill>
                  <a:srgbClr val="002060"/>
                </a:solidFill>
                <a:latin typeface="ＭＳ ゴシック" panose="020B0609070205080204" pitchFamily="49" charset="-128"/>
                <a:ea typeface="ＭＳ ゴシック" panose="020B0609070205080204" pitchFamily="49" charset="-128"/>
                <a:cs typeface="Times New Roman"/>
              </a:rPr>
              <a:t>補助</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事業の概要</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新規就農者育成総合対策（就農準備資金・経営開始資金・経営発展支援事業）を活用できます。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endParaRPr lang="ja-JP" kern="100" dirty="0">
              <a:effectLst/>
              <a:latin typeface="ＭＳ ゴシック" panose="020B0609070205080204" pitchFamily="49" charset="-128"/>
              <a:ea typeface="ＭＳ ゴシック" panose="020B0609070205080204" pitchFamily="49" charset="-128"/>
              <a:cs typeface="Times New Roman"/>
            </a:endParaRPr>
          </a:p>
        </p:txBody>
      </p:sp>
      <p:pic>
        <p:nvPicPr>
          <p:cNvPr id="1431" name="Picture 2"/>
          <p:cNvPicPr>
            <a:picLocks noChangeAspect="1" noChangeArrowheads="1"/>
          </p:cNvPicPr>
          <p:nvPr/>
        </p:nvPicPr>
        <p:blipFill>
          <a:blip r:embed="rId1"/>
          <a:stretch>
            <a:fillRect/>
          </a:stretch>
        </p:blipFill>
        <p:spPr>
          <a:xfrm>
            <a:off x="44625" y="3728864"/>
            <a:ext cx="6758458" cy="4536504"/>
          </a:xfrm>
          <a:prstGeom prst="rect">
            <a:avLst/>
          </a:prstGeom>
          <a:solidFill>
            <a:schemeClr val="accent5">
              <a:lumMod val="20000"/>
              <a:lumOff val="80000"/>
            </a:schemeClr>
          </a:solidFill>
          <a:ln>
            <a:noFill/>
          </a:ln>
          <a:effectLst/>
        </p:spPr>
      </p:pic>
      <p:sp>
        <p:nvSpPr>
          <p:cNvPr id="1432" name="片側の 2 つの角を丸めた四角形 6"/>
          <p:cNvSpPr/>
          <p:nvPr/>
        </p:nvSpPr>
        <p:spPr>
          <a:xfrm>
            <a:off x="44625" y="3728864"/>
            <a:ext cx="6769174" cy="4536504"/>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神戸市</a:t>
            </a:r>
            <a:r>
              <a:rPr lang="ja-JP" altLang="en-US" kern="100" dirty="0">
                <a:solidFill>
                  <a:srgbClr val="002060"/>
                </a:solidFill>
                <a:latin typeface="ＭＳ ゴシック" panose="020B0609070205080204" pitchFamily="49" charset="-128"/>
                <a:ea typeface="ＭＳ ゴシック" panose="020B0609070205080204" pitchFamily="49" charset="-128"/>
                <a:cs typeface="Times New Roman"/>
              </a:rPr>
              <a:t>の</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農業地域</a:t>
            </a:r>
            <a:endParaRPr lang="en-US" altLang="ja-JP"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indent="177800" algn="l">
              <a:spcAft>
                <a:spcPts val="0"/>
              </a:spcAft>
            </a:pP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　</a:t>
            </a:r>
            <a:r>
              <a:rPr lang="ja-JP" altLang="en-US" sz="1600" kern="100" dirty="0" smtClean="0">
                <a:solidFill>
                  <a:srgbClr val="002060"/>
                </a:solidFill>
                <a:latin typeface="ＭＳ ゴシック" panose="020B0609070205080204" pitchFamily="49" charset="-128"/>
                <a:ea typeface="ＭＳ ゴシック" panose="020B0609070205080204" pitchFamily="49" charset="-128"/>
                <a:cs typeface="Times New Roman"/>
              </a:rPr>
              <a:t>（西区・北区）</a:t>
            </a:r>
            <a:endParaRPr lang="en-US" altLang="ja-JP" sz="1600"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indent="177800"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1433" name="スライド番号プレースホルダー 1"/>
          <p:cNvSpPr>
            <a:spLocks noGrp="1"/>
          </p:cNvSpPr>
          <p:nvPr>
            <p:ph type="sldNum" sz="quarter" idx="12"/>
          </p:nvPr>
        </p:nvSpPr>
        <p:spPr>
          <a:xfrm>
            <a:off x="1988840" y="9561512"/>
            <a:ext cx="1600200" cy="527402"/>
          </a:xfrm>
        </p:spPr>
        <p:txBody>
          <a:bodyPr/>
          <a:lstStyle/>
          <a:p>
            <a:r>
              <a:rPr kumimoji="1" lang="ja-JP" altLang="en-US" dirty="0" smtClean="0">
                <a:solidFill>
                  <a:srgbClr val="002060"/>
                </a:solidFill>
              </a:rPr>
              <a:t>１８</a:t>
            </a:r>
            <a:endParaRPr kumimoji="1" lang="ja-JP" altLang="en-US" dirty="0">
              <a:solidFill>
                <a:srgbClr val="002060"/>
              </a:solidFill>
            </a:endParaRPr>
          </a:p>
        </p:txBody>
      </p:sp>
      <p:pic>
        <p:nvPicPr>
          <p:cNvPr id="1434" name="図 11"/>
          <p:cNvPicPr>
            <a:picLocks noChangeAspect="1"/>
          </p:cNvPicPr>
          <p:nvPr/>
        </p:nvPicPr>
        <p:blipFill>
          <a:blip r:embed="rId2">
            <a:extLst>
              <a:ext uri="{BEBA8EAE-BF5A-486C-A8C5-ECC9F3942E4B}">
                <a14:imgProps xmlns:a14="http://schemas.microsoft.com/office/drawing/2010/main">
                  <a14:imgLayer r:embed="rId3">
                    <a14:imgEffect>
                      <a14:backgroundRemoval t="20000" b="60000" l="57007" r="98219"/>
                    </a14:imgEffect>
                  </a14:imgLayer>
                </a14:imgProps>
              </a:ext>
            </a:extLst>
          </a:blip>
          <a:srcRect l="61018" t="26602" b="43791"/>
          <a:stretch>
            <a:fillRect/>
          </a:stretch>
        </p:blipFill>
        <p:spPr>
          <a:xfrm>
            <a:off x="4553544" y="9162175"/>
            <a:ext cx="1024641" cy="534633"/>
          </a:xfrm>
          <a:prstGeom prst="rect">
            <a:avLst/>
          </a:prstGeom>
        </p:spPr>
      </p:pic>
      <p:grpSp>
        <p:nvGrpSpPr>
          <p:cNvPr id="1435" name="グループ化 4"/>
          <p:cNvGrpSpPr/>
          <p:nvPr/>
        </p:nvGrpSpPr>
        <p:grpSpPr>
          <a:xfrm>
            <a:off x="3336374" y="9313255"/>
            <a:ext cx="1313578" cy="258713"/>
            <a:chOff x="4077071" y="9181241"/>
            <a:chExt cx="1383784" cy="308263"/>
          </a:xfrm>
        </p:grpSpPr>
        <p:sp>
          <p:nvSpPr>
            <p:cNvPr id="1436" name="角丸四角形 2"/>
            <p:cNvSpPr/>
            <p:nvPr/>
          </p:nvSpPr>
          <p:spPr>
            <a:xfrm>
              <a:off x="4077071" y="9200852"/>
              <a:ext cx="1368153" cy="2886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7" name="テキスト ボックス 3"/>
            <p:cNvSpPr txBox="1"/>
            <p:nvPr/>
          </p:nvSpPr>
          <p:spPr>
            <a:xfrm>
              <a:off x="4092279" y="9181241"/>
              <a:ext cx="1368576" cy="276999"/>
            </a:xfrm>
            <a:prstGeom prst="rect">
              <a:avLst/>
            </a:prstGeom>
            <a:noFill/>
          </p:spPr>
          <p:txBody>
            <a:bodyPr wrap="square" rtlCol="0">
              <a:spAutoFit/>
            </a:bodyPr>
            <a:lstStyle/>
            <a:p>
              <a:r>
                <a:rPr kumimoji="1" lang="ja-JP" altLang="en-US" sz="1200" dirty="0" smtClean="0"/>
                <a:t>神戸市の農漁業</a:t>
              </a:r>
              <a:endParaRPr kumimoji="1" lang="ja-JP" altLang="en-US" sz="1200" dirty="0"/>
            </a:p>
          </p:txBody>
        </p:sp>
      </p:grpSp>
      <p:sp>
        <p:nvSpPr>
          <p:cNvPr id="1438" name="テキスト ボックス 13"/>
          <p:cNvSpPr txBox="1"/>
          <p:nvPr/>
        </p:nvSpPr>
        <p:spPr>
          <a:xfrm>
            <a:off x="204852" y="8391961"/>
            <a:ext cx="3024336" cy="1169551"/>
          </a:xfrm>
          <a:prstGeom prst="rect">
            <a:avLst/>
          </a:prstGeom>
          <a:noFill/>
        </p:spPr>
        <p:txBody>
          <a:bodyPr wrap="square" rtlCol="0">
            <a:spAutoFit/>
          </a:bodyPr>
          <a:lstStyle/>
          <a:p>
            <a:r>
              <a:rPr kumimoji="1" lang="en-US" altLang="ja-JP" sz="1400" dirty="0" smtClean="0"/>
              <a:t>【</a:t>
            </a:r>
            <a:r>
              <a:rPr kumimoji="1" lang="ja-JP" altLang="en-US" sz="1400" dirty="0" smtClean="0"/>
              <a:t>お問い合わせ先</a:t>
            </a:r>
            <a:r>
              <a:rPr kumimoji="1" lang="en-US" altLang="ja-JP" sz="1400" dirty="0" smtClean="0"/>
              <a:t>】</a:t>
            </a:r>
          </a:p>
          <a:p>
            <a:r>
              <a:rPr lang="ja-JP" altLang="en-US" sz="1400" dirty="0" smtClean="0"/>
              <a:t>神戸市　農業委員会事務局</a:t>
            </a:r>
            <a:endParaRPr lang="en-US" altLang="ja-JP" sz="1400" dirty="0" smtClean="0"/>
          </a:p>
          <a:p>
            <a:r>
              <a:rPr kumimoji="1" lang="ja-JP" altLang="en-US" sz="1400" dirty="0" smtClean="0"/>
              <a:t>神戸市中央区御幸通</a:t>
            </a:r>
            <a:r>
              <a:rPr kumimoji="1" lang="en-US" altLang="ja-JP" sz="1400" dirty="0" smtClean="0"/>
              <a:t>6</a:t>
            </a:r>
            <a:r>
              <a:rPr kumimoji="1" lang="ja-JP" altLang="en-US" sz="1400" dirty="0" smtClean="0"/>
              <a:t>丁目</a:t>
            </a:r>
            <a:r>
              <a:rPr kumimoji="1" lang="en-US" altLang="ja-JP" sz="1400" dirty="0" smtClean="0"/>
              <a:t>1</a:t>
            </a:r>
            <a:r>
              <a:rPr kumimoji="1" lang="ja-JP" altLang="en-US" sz="1400" dirty="0" smtClean="0"/>
              <a:t>番</a:t>
            </a:r>
            <a:r>
              <a:rPr kumimoji="1" lang="en-US" altLang="ja-JP" sz="1400" dirty="0" smtClean="0"/>
              <a:t>12</a:t>
            </a:r>
            <a:r>
              <a:rPr kumimoji="1" lang="ja-JP" altLang="en-US" sz="1400" dirty="0" smtClean="0"/>
              <a:t>号</a:t>
            </a:r>
            <a:endParaRPr kumimoji="1" lang="en-US" altLang="ja-JP" sz="1400" dirty="0" smtClean="0"/>
          </a:p>
          <a:p>
            <a:r>
              <a:rPr lang="ja-JP" altLang="en-US" sz="1400" dirty="0" smtClean="0"/>
              <a:t>三宮ビル東館</a:t>
            </a:r>
            <a:r>
              <a:rPr lang="en-US" altLang="ja-JP" sz="1400" dirty="0" smtClean="0"/>
              <a:t>2</a:t>
            </a:r>
            <a:r>
              <a:rPr lang="ja-JP" altLang="en-US" sz="1400" dirty="0" smtClean="0"/>
              <a:t>階</a:t>
            </a:r>
            <a:endParaRPr lang="en-US" altLang="ja-JP" sz="1400" dirty="0" smtClean="0"/>
          </a:p>
          <a:p>
            <a:r>
              <a:rPr kumimoji="1" lang="ja-JP" altLang="en-US" sz="1400" dirty="0" smtClean="0"/>
              <a:t>電話：</a:t>
            </a:r>
            <a:r>
              <a:rPr kumimoji="1" lang="en-US" altLang="ja-JP" sz="1400" dirty="0" smtClean="0"/>
              <a:t>078-984-0387</a:t>
            </a:r>
            <a:endParaRPr kumimoji="1" lang="ja-JP" altLang="en-US" sz="1400" dirty="0"/>
          </a:p>
        </p:txBody>
      </p:sp>
      <p:sp>
        <p:nvSpPr>
          <p:cNvPr id="1439" name="テキスト ボックス 14"/>
          <p:cNvSpPr txBox="1"/>
          <p:nvPr/>
        </p:nvSpPr>
        <p:spPr>
          <a:xfrm>
            <a:off x="3307067" y="8396460"/>
            <a:ext cx="3024336" cy="1169551"/>
          </a:xfrm>
          <a:prstGeom prst="rect">
            <a:avLst/>
          </a:prstGeom>
          <a:noFill/>
        </p:spPr>
        <p:txBody>
          <a:bodyPr wrap="square" rtlCol="0">
            <a:spAutoFit/>
          </a:bodyPr>
          <a:lstStyle/>
          <a:p>
            <a:r>
              <a:rPr kumimoji="1" lang="en-US" altLang="ja-JP" sz="1400" dirty="0" smtClean="0"/>
              <a:t>【</a:t>
            </a:r>
            <a:r>
              <a:rPr lang="ja-JP" altLang="en-US" sz="1400" dirty="0" smtClean="0"/>
              <a:t>ホームページ</a:t>
            </a:r>
            <a:r>
              <a:rPr lang="en-US" altLang="ja-JP" sz="1400" dirty="0" smtClean="0"/>
              <a:t>】</a:t>
            </a:r>
          </a:p>
          <a:p>
            <a:r>
              <a:rPr lang="ja-JP" altLang="en-US" sz="1400" dirty="0" smtClean="0"/>
              <a:t>神戸市の農業の特徴や</a:t>
            </a:r>
            <a:endParaRPr lang="en-US" altLang="ja-JP" sz="1400" dirty="0" smtClean="0"/>
          </a:p>
          <a:p>
            <a:r>
              <a:rPr lang="ja-JP" altLang="en-US" sz="1400" dirty="0" smtClean="0"/>
              <a:t>新規就農者向けページ等を</a:t>
            </a:r>
            <a:endParaRPr lang="en-US" altLang="ja-JP" sz="1400" dirty="0" smtClean="0"/>
          </a:p>
          <a:p>
            <a:r>
              <a:rPr lang="ja-JP" altLang="en-US" sz="1400" dirty="0" smtClean="0"/>
              <a:t>掲載しています。</a:t>
            </a:r>
            <a:endParaRPr lang="en-US" altLang="ja-JP" sz="1400" dirty="0" smtClean="0"/>
          </a:p>
          <a:p>
            <a:endParaRPr kumimoji="1" lang="en-US" altLang="ja-JP" sz="1400" dirty="0" smtClean="0"/>
          </a:p>
        </p:txBody>
      </p:sp>
      <p:pic>
        <p:nvPicPr>
          <p:cNvPr id="1440" name="図 15"/>
          <p:cNvPicPr>
            <a:picLocks noChangeAspect="1"/>
          </p:cNvPicPr>
          <p:nvPr/>
        </p:nvPicPr>
        <p:blipFill>
          <a:blip r:embed="rId4"/>
          <a:stretch>
            <a:fillRect/>
          </a:stretch>
        </p:blipFill>
        <p:spPr>
          <a:xfrm>
            <a:off x="5567861" y="8657375"/>
            <a:ext cx="904137" cy="904137"/>
          </a:xfrm>
          <a:prstGeom prst="rect">
            <a:avLst/>
          </a:prstGeom>
        </p:spPr>
      </p:pic>
    </p:spTree>
    <p:extLst>
      <p:ext uri="{BB962C8B-B14F-4D97-AF65-F5344CB8AC3E}">
        <p14:creationId xmlns:p14="http://schemas.microsoft.com/office/powerpoint/2010/main" val="351871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3" name="図 4"/>
          <p:cNvPicPr>
            <a:picLocks noChangeAspect="1"/>
          </p:cNvPicPr>
          <p:nvPr/>
        </p:nvPicPr>
        <p:blipFill>
          <a:blip r:embed="rId1"/>
          <a:srcRect l="19550" t="13451" r="34250" b="21146"/>
          <a:stretch>
            <a:fillRect/>
          </a:stretch>
        </p:blipFill>
        <p:spPr>
          <a:xfrm>
            <a:off x="3356992" y="3727067"/>
            <a:ext cx="3312368" cy="2559557"/>
          </a:xfrm>
          <a:prstGeom prst="rect">
            <a:avLst/>
          </a:prstGeom>
        </p:spPr>
      </p:pic>
      <p:sp>
        <p:nvSpPr>
          <p:cNvPr id="1134"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35" name="正方形/長方形 2"/>
          <p:cNvSpPr/>
          <p:nvPr/>
        </p:nvSpPr>
        <p:spPr>
          <a:xfrm>
            <a:off x="44624" y="55356"/>
            <a:ext cx="3397198" cy="14652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smtClean="0">
                <a:solidFill>
                  <a:srgbClr val="FFFFFF"/>
                </a:solidFill>
                <a:latin typeface="ＭＳ Ｐゴシック"/>
                <a:ea typeface="ＤＨＰ特太ゴシック体"/>
                <a:cs typeface="Times New Roman"/>
              </a:rPr>
              <a:t>滋賀県</a:t>
            </a:r>
            <a:endParaRPr lang="ja-JP" sz="5400" dirty="0">
              <a:effectLst/>
              <a:latin typeface="ＭＳ Ｐゴシック"/>
              <a:cs typeface="ＭＳ Ｐゴシック"/>
            </a:endParaRPr>
          </a:p>
        </p:txBody>
      </p:sp>
      <p:sp>
        <p:nvSpPr>
          <p:cNvPr id="1136" name="正方形/長方形 1"/>
          <p:cNvSpPr/>
          <p:nvPr/>
        </p:nvSpPr>
        <p:spPr>
          <a:xfrm>
            <a:off x="3443563" y="55356"/>
            <a:ext cx="3369813" cy="14652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1400" dirty="0" smtClean="0">
                <a:solidFill>
                  <a:schemeClr val="tx1"/>
                </a:solidFill>
                <a:latin typeface="ＭＳ Ｐゴシック"/>
                <a:ea typeface="HGP創英ﾌﾟﾚｾﾞﾝｽEB"/>
                <a:cs typeface="Times New Roman"/>
              </a:rPr>
              <a:t>滋賀</a:t>
            </a:r>
            <a:r>
              <a:rPr lang="ja-JP" sz="1400" dirty="0" smtClean="0">
                <a:solidFill>
                  <a:schemeClr val="tx1"/>
                </a:solidFill>
                <a:effectLst/>
                <a:latin typeface="ＭＳ Ｐゴシック"/>
                <a:ea typeface="HGP創英ﾌﾟﾚｾﾞﾝｽEB"/>
                <a:cs typeface="Times New Roman"/>
              </a:rPr>
              <a:t>県</a:t>
            </a:r>
            <a:r>
              <a:rPr lang="ja-JP" altLang="en-US" sz="1400" dirty="0">
                <a:solidFill>
                  <a:schemeClr val="tx1"/>
                </a:solidFill>
                <a:latin typeface="ＭＳ Ｐゴシック"/>
                <a:ea typeface="HGP創英ﾌﾟﾚｾﾞﾝｽEB"/>
                <a:cs typeface="Times New Roman"/>
              </a:rPr>
              <a:t>農政</a:t>
            </a:r>
            <a:r>
              <a:rPr lang="ja-JP" altLang="en-US" sz="1400" dirty="0" smtClean="0">
                <a:solidFill>
                  <a:schemeClr val="tx1"/>
                </a:solidFill>
                <a:latin typeface="ＭＳ Ｐゴシック"/>
                <a:ea typeface="HGP創英ﾌﾟﾚｾﾞﾝｽEB"/>
                <a:cs typeface="Times New Roman"/>
              </a:rPr>
              <a:t>水産</a:t>
            </a:r>
            <a:r>
              <a:rPr lang="ja-JP" sz="1400" dirty="0" smtClean="0">
                <a:solidFill>
                  <a:schemeClr val="tx1"/>
                </a:solidFill>
                <a:effectLst/>
                <a:latin typeface="ＭＳ Ｐゴシック"/>
                <a:ea typeface="HGP創英ﾌﾟﾚｾﾞﾝｽEB"/>
                <a:cs typeface="Times New Roman"/>
              </a:rPr>
              <a:t>部</a:t>
            </a:r>
            <a:endParaRPr lang="ja-JP" sz="1400" dirty="0">
              <a:solidFill>
                <a:schemeClr val="tx1"/>
              </a:solidFill>
              <a:effectLst/>
              <a:latin typeface="ＭＳ Ｐゴシック"/>
              <a:cs typeface="ＭＳ Ｐゴシック"/>
            </a:endParaRPr>
          </a:p>
          <a:p>
            <a:pPr algn="ctr">
              <a:spcAft>
                <a:spcPts val="0"/>
              </a:spcAft>
            </a:pPr>
            <a:r>
              <a:rPr lang="ja-JP" altLang="en-US" sz="1400" dirty="0" smtClean="0">
                <a:solidFill>
                  <a:schemeClr val="tx1"/>
                </a:solidFill>
                <a:latin typeface="ＭＳ Ｐゴシック"/>
                <a:ea typeface="HGP創英ﾌﾟﾚｾﾞﾝｽEB"/>
                <a:cs typeface="Times New Roman"/>
              </a:rPr>
              <a:t>みらいの農業振興</a:t>
            </a:r>
            <a:r>
              <a:rPr lang="ja-JP" sz="1400" dirty="0" smtClean="0">
                <a:solidFill>
                  <a:schemeClr val="tx1"/>
                </a:solidFill>
                <a:effectLst/>
                <a:latin typeface="ＭＳ Ｐゴシック"/>
                <a:ea typeface="HGP創英ﾌﾟﾚｾﾞﾝｽEB"/>
                <a:cs typeface="Times New Roman"/>
              </a:rPr>
              <a:t>課</a:t>
            </a:r>
            <a:endParaRPr lang="ja-JP" sz="1400" dirty="0">
              <a:solidFill>
                <a:schemeClr val="tx1"/>
              </a:solidFill>
              <a:effectLst/>
              <a:latin typeface="ＭＳ Ｐゴシック"/>
              <a:cs typeface="ＭＳ Ｐゴシック"/>
            </a:endParaRPr>
          </a:p>
          <a:p>
            <a:pPr algn="ctr">
              <a:spcAft>
                <a:spcPts val="0"/>
              </a:spcAft>
            </a:pPr>
            <a:r>
              <a:rPr lang="ja-JP" sz="1400" b="1" dirty="0" smtClean="0">
                <a:solidFill>
                  <a:srgbClr val="000000"/>
                </a:solidFill>
                <a:effectLst/>
                <a:latin typeface="HGP創英ﾌﾟﾚｾﾞﾝｽEB" panose="02020800000000000000" pitchFamily="18" charset="-128"/>
                <a:ea typeface="HGP創英ﾌﾟﾚｾﾞﾝｽEB" panose="02020800000000000000" pitchFamily="18" charset="-128"/>
                <a:cs typeface="Times New Roman"/>
              </a:rPr>
              <a:t>〒</a:t>
            </a:r>
            <a:r>
              <a:rPr lang="en-US" altLang="ja-JP" sz="1400" b="1" dirty="0" smtClean="0">
                <a:solidFill>
                  <a:srgbClr val="000000"/>
                </a:solidFill>
                <a:effectLst/>
                <a:latin typeface="HGP創英ﾌﾟﾚｾﾞﾝｽEB" panose="02020800000000000000" pitchFamily="18" charset="-128"/>
                <a:ea typeface="HGP創英ﾌﾟﾚｾﾞﾝｽEB" panose="02020800000000000000" pitchFamily="18" charset="-128"/>
                <a:cs typeface="Times New Roman"/>
              </a:rPr>
              <a:t>520-8577</a:t>
            </a:r>
            <a:endParaRPr lang="ja-JP" sz="1400" b="1" dirty="0">
              <a:effectLst/>
              <a:latin typeface="HGP創英ﾌﾟﾚｾﾞﾝｽEB" panose="02020800000000000000" pitchFamily="18" charset="-128"/>
              <a:ea typeface="HGP創英ﾌﾟﾚｾﾞﾝｽEB" panose="02020800000000000000" pitchFamily="18" charset="-128"/>
              <a:cs typeface="ＭＳ Ｐゴシック"/>
            </a:endParaRPr>
          </a:p>
          <a:p>
            <a:pPr algn="ctr">
              <a:spcAft>
                <a:spcPts val="0"/>
              </a:spcAft>
            </a:pPr>
            <a:r>
              <a:rPr lang="ja-JP" altLang="en-US"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ＭＳ 明朝"/>
              </a:rPr>
              <a:t>滋賀県大津市京町４－１－１</a:t>
            </a:r>
            <a:endParaRPr lang="en-US" alt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ＭＳ 明朝"/>
            </a:endParaRPr>
          </a:p>
          <a:p>
            <a:pPr algn="ctr">
              <a:spcAft>
                <a:spcPts val="0"/>
              </a:spcAft>
            </a:pPr>
            <a:r>
              <a:rPr 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ＭＳ 明朝"/>
              </a:rPr>
              <a:t>☎</a:t>
            </a:r>
            <a:r>
              <a:rPr lang="en-US" alt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ＭＳ 明朝"/>
              </a:rPr>
              <a:t>077-528-3845</a:t>
            </a:r>
            <a:r>
              <a:rPr 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Times New Roman"/>
              </a:rPr>
              <a:t>（</a:t>
            </a:r>
            <a:r>
              <a:rPr lang="ja-JP" altLang="en-US" sz="1400" dirty="0">
                <a:solidFill>
                  <a:srgbClr val="000000"/>
                </a:solidFill>
                <a:latin typeface="HGP創英ﾌﾟﾚｾﾞﾝｽEB" panose="02020800000000000000" pitchFamily="18" charset="-128"/>
                <a:ea typeface="HGP創英ﾌﾟﾚｾﾞﾝｽEB" panose="02020800000000000000" pitchFamily="18" charset="-128"/>
                <a:cs typeface="Times New Roman"/>
              </a:rPr>
              <a:t>直通</a:t>
            </a:r>
            <a:r>
              <a:rPr lang="ja-JP" sz="1400" dirty="0" smtClean="0">
                <a:solidFill>
                  <a:srgbClr val="000000"/>
                </a:solidFill>
                <a:effectLst/>
                <a:latin typeface="HGP創英ﾌﾟﾚｾﾞﾝｽEB" panose="02020800000000000000" pitchFamily="18" charset="-128"/>
                <a:ea typeface="HGP創英ﾌﾟﾚｾﾞﾝｽEB" panose="02020800000000000000" pitchFamily="18" charset="-128"/>
                <a:cs typeface="Times New Roman"/>
              </a:rPr>
              <a:t>）</a:t>
            </a:r>
            <a:endParaRPr lang="ja-JP" sz="1400" dirty="0">
              <a:effectLst/>
              <a:latin typeface="HGP創英ﾌﾟﾚｾﾞﾝｽEB" panose="02020800000000000000" pitchFamily="18" charset="-128"/>
              <a:ea typeface="HGP創英ﾌﾟﾚｾﾞﾝｽEB" panose="02020800000000000000" pitchFamily="18" charset="-128"/>
              <a:cs typeface="ＭＳ Ｐゴシック"/>
            </a:endParaRPr>
          </a:p>
        </p:txBody>
      </p:sp>
      <p:sp>
        <p:nvSpPr>
          <p:cNvPr id="1137" name="正方形/長方形 9"/>
          <p:cNvSpPr/>
          <p:nvPr/>
        </p:nvSpPr>
        <p:spPr>
          <a:xfrm>
            <a:off x="44624" y="1520618"/>
            <a:ext cx="6768752" cy="1920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400" dirty="0"/>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滋賀県は</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日本一</a:t>
            </a:r>
            <a:r>
              <a:rPr lang="ja-JP" altLang="en-US" sz="1400" dirty="0">
                <a:solidFill>
                  <a:srgbClr val="002060"/>
                </a:solidFill>
                <a:latin typeface="HG丸ｺﾞｼｯｸM-PRO" panose="020F0600000000000000" pitchFamily="50" charset="-128"/>
                <a:ea typeface="HG丸ｺﾞｼｯｸM-PRO" panose="020F0600000000000000" pitchFamily="50" charset="-128"/>
              </a:rPr>
              <a:t>大きな湖</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琵琶</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湖</a:t>
            </a:r>
            <a:r>
              <a:rPr lang="ja-JP" altLang="en-US" sz="1400" dirty="0">
                <a:solidFill>
                  <a:srgbClr val="002060"/>
                </a:solidFill>
                <a:latin typeface="HG丸ｺﾞｼｯｸM-PRO" panose="020F0600000000000000" pitchFamily="50" charset="-128"/>
                <a:ea typeface="HG丸ｺﾞｼｯｸM-PRO" panose="020F0600000000000000" pitchFamily="50" charset="-128"/>
              </a:rPr>
              <a:t>”をはじめとする豊かな自然</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に、大都市</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からの交通アクセスに優れた「ほどほど田舎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ほどほど</a:t>
            </a:r>
            <a:r>
              <a:rPr lang="ja-JP" altLang="en-US" sz="1400" dirty="0">
                <a:solidFill>
                  <a:srgbClr val="002060"/>
                </a:solidFill>
                <a:latin typeface="HG丸ｺﾞｼｯｸM-PRO" panose="020F0600000000000000" pitchFamily="50" charset="-128"/>
                <a:ea typeface="HG丸ｺﾞｼｯｸM-PRO" panose="020F0600000000000000" pitchFamily="50" charset="-128"/>
              </a:rPr>
              <a:t>都会」</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の暮らしぶりが魅力で</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す</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農業では、「近江米」や「近江牛」に加え、都市近郊の立地を生かした野菜栽培など、多様な農業経営が行われています。</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滋賀県では、関係機関が一体となり、就農に向けた相談、農業体験、先輩就農者との交流、技術習得、就農後の定着支援等、様々なメニューを用意し、就農希望の皆さんをお待ちしています！</a:t>
            </a:r>
          </a:p>
        </p:txBody>
      </p:sp>
      <p:sp>
        <p:nvSpPr>
          <p:cNvPr id="1138" name="正方形/長方形 10"/>
          <p:cNvSpPr/>
          <p:nvPr/>
        </p:nvSpPr>
        <p:spPr>
          <a:xfrm>
            <a:off x="44624" y="3440832"/>
            <a:ext cx="6768752"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kern="100" dirty="0">
                <a:solidFill>
                  <a:srgbClr val="002060"/>
                </a:solidFill>
                <a:latin typeface="ＭＳ ゴシック" panose="020B0609070205080204" pitchFamily="49" charset="-128"/>
                <a:ea typeface="ＭＳ ゴシック" panose="020B0609070205080204" pitchFamily="49" charset="-128"/>
                <a:cs typeface="Times New Roman"/>
              </a:rPr>
              <a:t> </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滋賀県</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の農業</a:t>
            </a:r>
            <a:endParaRPr lang="en-US" alt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r>
              <a:rPr lang="ja-JP" altLang="en-US" sz="800" kern="100" dirty="0">
                <a:latin typeface="ＭＳ ゴシック" panose="020B0609070205080204" pitchFamily="49" charset="-128"/>
                <a:ea typeface="ＭＳ ゴシック" panose="020B0609070205080204" pitchFamily="49" charset="-128"/>
                <a:cs typeface="Times New Roman"/>
              </a:rPr>
              <a:t>　</a:t>
            </a:r>
            <a:endParaRPr lang="en-US" altLang="ja-JP" sz="800" kern="100" dirty="0" smtClean="0">
              <a:latin typeface="ＭＳ ゴシック" panose="020B0609070205080204" pitchFamily="49" charset="-128"/>
              <a:ea typeface="ＭＳ ゴシック" panose="020B0609070205080204" pitchFamily="49" charset="-128"/>
              <a:cs typeface="Times New Roman"/>
            </a:endParaRPr>
          </a:p>
          <a:p>
            <a:pPr algn="l">
              <a:spcAft>
                <a:spcPts val="0"/>
              </a:spcAft>
            </a:pPr>
            <a:r>
              <a:rPr lang="ja-JP" altLang="en-US"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　</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滋賀県の農業は、</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琵琶</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湖をはじめと</a:t>
            </a:r>
            <a:r>
              <a:rPr lang="ja-JP" altLang="en-US" sz="1400" kern="100" dirty="0" err="1"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す</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る豊かな自然の恵みを受けて、近江米を</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はじめ、麦や大豆、野菜、果樹、茶など</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多彩な農産物が生産されています。</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また</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、近江牛をはじめ、乳用牛や養鶏</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等、高品質な畜産物が生産されています。</a:t>
            </a:r>
            <a:endPar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特徴としては</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化学合成農薬や化学</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肥</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algn="l">
              <a:spcAft>
                <a:spcPts val="0"/>
              </a:spcAft>
            </a:pP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料</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の</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使用量</a:t>
            </a:r>
            <a:r>
              <a:rPr lang="ja-JP" altLang="en-US" sz="1400" dirty="0">
                <a:solidFill>
                  <a:srgbClr val="002060"/>
                </a:solidFill>
                <a:latin typeface="HG丸ｺﾞｼｯｸM-PRO" panose="020F0600000000000000" pitchFamily="50" charset="-128"/>
                <a:ea typeface="HG丸ｺﾞｼｯｸM-PRO" panose="020F0600000000000000" pitchFamily="50" charset="-128"/>
              </a:rPr>
              <a:t>を慣行の</a:t>
            </a:r>
            <a:r>
              <a:rPr lang="en-US" altLang="ja-JP" sz="1400" dirty="0">
                <a:solidFill>
                  <a:srgbClr val="002060"/>
                </a:solidFill>
                <a:latin typeface="HG丸ｺﾞｼｯｸM-PRO" panose="020F0600000000000000" pitchFamily="50" charset="-128"/>
                <a:ea typeface="HG丸ｺﾞｼｯｸM-PRO" panose="020F0600000000000000" pitchFamily="50" charset="-128"/>
              </a:rPr>
              <a:t>5</a:t>
            </a:r>
            <a:r>
              <a:rPr lang="ja-JP" altLang="en-US" sz="1400" dirty="0">
                <a:solidFill>
                  <a:srgbClr val="002060"/>
                </a:solidFill>
                <a:latin typeface="HG丸ｺﾞｼｯｸM-PRO" panose="020F0600000000000000" pitchFamily="50" charset="-128"/>
                <a:ea typeface="HG丸ｺﾞｼｯｸM-PRO" panose="020F0600000000000000" pitchFamily="50" charset="-128"/>
              </a:rPr>
              <a:t>割以下に</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削減する</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algn="l">
              <a:spcAft>
                <a:spcPts val="0"/>
              </a:spcAft>
            </a:pP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環境こだわり</a:t>
            </a:r>
            <a:r>
              <a:rPr lang="ja-JP" altLang="en-US" sz="1400" dirty="0">
                <a:solidFill>
                  <a:srgbClr val="002060"/>
                </a:solidFill>
                <a:latin typeface="HG丸ｺﾞｼｯｸM-PRO" panose="020F0600000000000000" pitchFamily="50" charset="-128"/>
                <a:ea typeface="HG丸ｺﾞｼｯｸM-PRO" panose="020F0600000000000000" pitchFamily="50" charset="-128"/>
              </a:rPr>
              <a:t>農業への</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取</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algn="l">
              <a:spcAft>
                <a:spcPts val="0"/>
              </a:spcAft>
            </a:pPr>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組が進んでいます。</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このような、環境と調和した農業生産への取組の積み重ねにより</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琵琶</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湖と共生</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する滋賀の農林水産業「森・里・湖（うみ）に育まれ</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err="1" smtClean="0">
                <a:solidFill>
                  <a:srgbClr val="002060"/>
                </a:solidFill>
                <a:latin typeface="HG丸ｺﾞｼｯｸM-PRO" panose="020F0600000000000000" pitchFamily="50" charset="-128"/>
                <a:ea typeface="HG丸ｺﾞｼｯｸM-PRO" panose="020F0600000000000000" pitchFamily="50" charset="-128"/>
                <a:cs typeface="ＭＳ Ｐゴシック"/>
              </a:rPr>
              <a:t>る</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漁業と農業が織りなす琵琶湖システム」が</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世界</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農業</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遺産に認定</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さ</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cs typeface="ＭＳ Ｐゴシック"/>
              </a:rPr>
              <a:t>　　　　　れるなど、滋賀県</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ＭＳ Ｐゴシック"/>
              </a:rPr>
              <a:t>農産物への県内外からの評価が高まっています。</a:t>
            </a:r>
            <a:endParaRPr lang="en-US" altLang="ja-JP" sz="1400" dirty="0">
              <a:solidFill>
                <a:srgbClr val="002060"/>
              </a:solidFill>
              <a:latin typeface="HG丸ｺﾞｼｯｸM-PRO" panose="020F0600000000000000" pitchFamily="50" charset="-128"/>
              <a:ea typeface="HG丸ｺﾞｼｯｸM-PRO" panose="020F0600000000000000" pitchFamily="50" charset="-128"/>
              <a:cs typeface="ＭＳ Ｐゴシック"/>
            </a:endParaRPr>
          </a:p>
          <a:p>
            <a:pPr algn="l">
              <a:spcAft>
                <a:spcPts val="0"/>
              </a:spcAft>
            </a:pPr>
            <a:endParaRPr lang="ja-JP"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139" name="片側の 2 つの角を丸めた四角形 11"/>
          <p:cNvSpPr/>
          <p:nvPr/>
        </p:nvSpPr>
        <p:spPr>
          <a:xfrm>
            <a:off x="44624" y="7185248"/>
            <a:ext cx="6768751" cy="2520280"/>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smtClean="0">
                <a:solidFill>
                  <a:srgbClr val="002060"/>
                </a:solidFill>
                <a:latin typeface="ＭＳ ゴシック" panose="020B0609070205080204" pitchFamily="49" charset="-128"/>
                <a:ea typeface="ＭＳ ゴシック" panose="020B0609070205080204" pitchFamily="49" charset="-128"/>
              </a:rPr>
              <a:t>◆</a:t>
            </a:r>
            <a:r>
              <a:rPr lang="ja-JP" altLang="ja-JP" dirty="0">
                <a:solidFill>
                  <a:srgbClr val="002060"/>
                </a:solidFill>
                <a:latin typeface="ＭＳ ゴシック" panose="020B0609070205080204" pitchFamily="49" charset="-128"/>
                <a:ea typeface="ＭＳ ゴシック" panose="020B0609070205080204" pitchFamily="49" charset="-128"/>
              </a:rPr>
              <a:t>先輩就農者の</a:t>
            </a:r>
            <a:r>
              <a:rPr lang="ja-JP" altLang="ja-JP" dirty="0" smtClean="0">
                <a:solidFill>
                  <a:srgbClr val="002060"/>
                </a:solidFill>
                <a:latin typeface="ＭＳ ゴシック" panose="020B0609070205080204" pitchFamily="49" charset="-128"/>
                <a:ea typeface="ＭＳ ゴシック" panose="020B0609070205080204" pitchFamily="49" charset="-128"/>
              </a:rPr>
              <a:t>状況</a:t>
            </a:r>
            <a:endParaRPr lang="en-US" altLang="ja-JP" dirty="0" smtClean="0">
              <a:solidFill>
                <a:srgbClr val="002060"/>
              </a:solidFill>
              <a:latin typeface="ＭＳ ゴシック" panose="020B0609070205080204" pitchFamily="49" charset="-128"/>
              <a:ea typeface="ＭＳ ゴシック" panose="020B0609070205080204" pitchFamily="49" charset="-128"/>
            </a:endParaRPr>
          </a:p>
          <a:p>
            <a:endParaRPr lang="en-US" altLang="ja-JP" sz="800" dirty="0" smtClean="0">
              <a:solidFill>
                <a:srgbClr val="002060"/>
              </a:solidFill>
              <a:latin typeface="ＭＳ ゴシック" panose="020B0609070205080204" pitchFamily="49" charset="-128"/>
              <a:ea typeface="ＭＳ ゴシック" panose="020B0609070205080204" pitchFamily="49" charset="-128"/>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新規就農者</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は</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イチゴ</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や</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トマトといった</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施設野菜</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で自営就農したり、米等を生産する農業法人へ就職就農される事例が多く見られます</a:t>
            </a:r>
            <a:endParaRPr lang="en-US" altLang="ja-JP" sz="1400" dirty="0" smtClean="0">
              <a:solidFill>
                <a:srgbClr val="002060"/>
              </a:solidFill>
              <a:latin typeface="ＭＳ ゴシック" panose="020B0609070205080204" pitchFamily="49" charset="-128"/>
              <a:ea typeface="ＭＳ ゴシック" panose="020B0609070205080204" pitchFamily="49" charset="-128"/>
            </a:endParaRPr>
          </a:p>
          <a:p>
            <a:endParaRPr lang="ja-JP" altLang="ja-JP" sz="800" dirty="0">
              <a:solidFill>
                <a:srgbClr val="002060"/>
              </a:solidFill>
              <a:latin typeface="ＭＳ ゴシック" panose="020B0609070205080204" pitchFamily="49" charset="-128"/>
              <a:ea typeface="ＭＳ ゴシック" panose="020B0609070205080204" pitchFamily="49" charset="-128"/>
            </a:endParaRPr>
          </a:p>
          <a:p>
            <a:r>
              <a:rPr lang="ja-JP" altLang="ja-JP" sz="1400" dirty="0">
                <a:solidFill>
                  <a:srgbClr val="002060"/>
                </a:solidFill>
                <a:latin typeface="HG丸ｺﾞｼｯｸM-PRO" panose="020F0600000000000000" pitchFamily="50" charset="-128"/>
                <a:ea typeface="HG丸ｺﾞｼｯｸM-PRO" panose="020F0600000000000000" pitchFamily="50" charset="-128"/>
              </a:rPr>
              <a:t>①</a:t>
            </a:r>
            <a:r>
              <a:rPr lang="ja-JP" altLang="ja-JP" sz="1400" dirty="0" smtClean="0">
                <a:solidFill>
                  <a:srgbClr val="002060"/>
                </a:solidFill>
                <a:latin typeface="HG丸ｺﾞｼｯｸM-PRO" panose="020F0600000000000000" pitchFamily="50" charset="-128"/>
                <a:ea typeface="HG丸ｺﾞｼｯｸM-PRO" panose="020F0600000000000000" pitchFamily="50" charset="-128"/>
              </a:rPr>
              <a:t>就農者数</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令和３年度 　</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1</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０８名（うち女性　２</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４</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内訳</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45</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歳未満</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8</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７名、</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45</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歳以上２</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１</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・自営就農者</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3</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１名、就職就農者</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7</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７名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②品目　</a:t>
            </a:r>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自営就農者：野菜１</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６名、果樹</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８名、米</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５</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名、畜産</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１</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名、花１名　　　　　　　　　　　　　　　　　　　　　　　　　</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就職就農者：米</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４</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4</a:t>
            </a:r>
            <a:r>
              <a:rPr lang="ja-JP" altLang="en-US" sz="1400" dirty="0">
                <a:solidFill>
                  <a:srgbClr val="002060"/>
                </a:solidFill>
                <a:latin typeface="HG丸ｺﾞｼｯｸM-PRO" panose="020F0600000000000000" pitchFamily="50" charset="-128"/>
                <a:ea typeface="HG丸ｺﾞｼｯｸM-PRO" panose="020F0600000000000000" pitchFamily="50" charset="-128"/>
              </a:rPr>
              <a:t>名、野菜</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1</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５名</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畜産</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1</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２名、茶３名、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果樹</a:t>
            </a:r>
            <a:r>
              <a:rPr lang="ja-JP" altLang="en-US" sz="1400" dirty="0">
                <a:solidFill>
                  <a:srgbClr val="002060"/>
                </a:solidFill>
                <a:latin typeface="HG丸ｺﾞｼｯｸM-PRO" panose="020F0600000000000000" pitchFamily="50" charset="-128"/>
                <a:ea typeface="HG丸ｺﾞｼｯｸM-PRO" panose="020F0600000000000000" pitchFamily="50" charset="-128"/>
              </a:rPr>
              <a:t>１</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名、花１名、工芸作物１名</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p:txBody>
      </p:sp>
      <p:sp>
        <p:nvSpPr>
          <p:cNvPr id="1140" name="スライド番号プレースホルダー 1"/>
          <p:cNvSpPr>
            <a:spLocks noGrp="1"/>
          </p:cNvSpPr>
          <p:nvPr>
            <p:ph type="sldNum" sz="quarter" idx="12"/>
          </p:nvPr>
        </p:nvSpPr>
        <p:spPr>
          <a:xfrm>
            <a:off x="1988840" y="9580562"/>
            <a:ext cx="1600200" cy="527402"/>
          </a:xfrm>
        </p:spPr>
        <p:txBody>
          <a:bodyPr/>
          <a:lstStyle/>
          <a:p>
            <a:r>
              <a:rPr lang="ja-JP" altLang="en-US" dirty="0">
                <a:solidFill>
                  <a:srgbClr val="002060"/>
                </a:solidFill>
              </a:rPr>
              <a:t>１</a:t>
            </a:r>
            <a:endParaRPr kumimoji="1" lang="ja-JP" altLang="en-US" dirty="0">
              <a:solidFill>
                <a:srgbClr val="002060"/>
              </a:solidFill>
            </a:endParaRPr>
          </a:p>
        </p:txBody>
      </p:sp>
      <p:pic>
        <p:nvPicPr>
          <p:cNvPr id="1141" name="Picture 2"/>
          <p:cNvPicPr>
            <a:picLocks noChangeAspect="1" noChangeArrowheads="1"/>
          </p:cNvPicPr>
          <p:nvPr/>
        </p:nvPicPr>
        <p:blipFill>
          <a:blip r:embed="rId2"/>
          <a:stretch>
            <a:fillRect/>
          </a:stretch>
        </p:blipFill>
        <p:spPr>
          <a:xfrm>
            <a:off x="116632" y="5848130"/>
            <a:ext cx="936104" cy="1246061"/>
          </a:xfrm>
          <a:prstGeom prst="rect">
            <a:avLst/>
          </a:prstGeom>
          <a:noFill/>
          <a:ln>
            <a:noFill/>
          </a:ln>
        </p:spPr>
      </p:pic>
    </p:spTree>
    <p:extLst>
      <p:ext uri="{BB962C8B-B14F-4D97-AF65-F5344CB8AC3E}">
        <p14:creationId xmlns:p14="http://schemas.microsoft.com/office/powerpoint/2010/main" val="2337390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2"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43" name="正方形/長方形 2"/>
          <p:cNvSpPr/>
          <p:nvPr/>
        </p:nvSpPr>
        <p:spPr>
          <a:xfrm>
            <a:off x="44624" y="55356"/>
            <a:ext cx="3397198" cy="14652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smtClean="0">
                <a:effectLst/>
                <a:latin typeface="ＭＳ Ｐゴシック"/>
                <a:cs typeface="ＭＳ Ｐゴシック"/>
              </a:rPr>
              <a:t>堺市</a:t>
            </a:r>
            <a:endParaRPr lang="ja-JP" sz="5400" dirty="0">
              <a:effectLst/>
              <a:latin typeface="ＭＳ Ｐゴシック"/>
              <a:cs typeface="ＭＳ Ｐゴシック"/>
            </a:endParaRPr>
          </a:p>
        </p:txBody>
      </p:sp>
      <p:sp>
        <p:nvSpPr>
          <p:cNvPr id="1444" name="正方形/長方形 1"/>
          <p:cNvSpPr/>
          <p:nvPr/>
        </p:nvSpPr>
        <p:spPr>
          <a:xfrm>
            <a:off x="3443563" y="55356"/>
            <a:ext cx="3369813" cy="14652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1400" dirty="0" smtClean="0">
                <a:solidFill>
                  <a:srgbClr val="000000"/>
                </a:solidFill>
                <a:latin typeface="ＭＳ Ｐゴシック"/>
                <a:ea typeface="HGP創英ﾌﾟﾚｾﾞﾝｽEB"/>
                <a:cs typeface="Times New Roman"/>
              </a:rPr>
              <a:t>堺市産業振興局農政部農水産課</a:t>
            </a:r>
            <a:endParaRPr lang="ja-JP" sz="1400" dirty="0">
              <a:effectLst/>
              <a:latin typeface="ＭＳ Ｐゴシック"/>
              <a:cs typeface="ＭＳ Ｐゴシック"/>
            </a:endParaRPr>
          </a:p>
          <a:p>
            <a:pPr algn="ctr">
              <a:spcAft>
                <a:spcPts val="0"/>
              </a:spcAft>
            </a:pPr>
            <a:r>
              <a:rPr lang="ja-JP" sz="1400" dirty="0" smtClean="0">
                <a:solidFill>
                  <a:srgbClr val="000000"/>
                </a:solidFill>
                <a:effectLst/>
                <a:latin typeface="ＭＳ Ｐゴシック"/>
                <a:ea typeface="HGP創英ﾌﾟﾚｾﾞﾝｽEB"/>
                <a:cs typeface="Times New Roman"/>
              </a:rPr>
              <a:t>〒</a:t>
            </a:r>
            <a:r>
              <a:rPr lang="ja-JP" altLang="en-US" sz="1400" dirty="0" smtClean="0">
                <a:solidFill>
                  <a:srgbClr val="000000"/>
                </a:solidFill>
                <a:latin typeface="ＭＳ Ｐゴシック"/>
                <a:ea typeface="HGP創英ﾌﾟﾚｾﾞﾝｽEB"/>
                <a:cs typeface="Times New Roman"/>
              </a:rPr>
              <a:t>５９０</a:t>
            </a:r>
            <a:r>
              <a:rPr lang="ja-JP" sz="1400" dirty="0" smtClean="0">
                <a:solidFill>
                  <a:srgbClr val="000000"/>
                </a:solidFill>
                <a:effectLst/>
                <a:latin typeface="ＭＳ Ｐゴシック"/>
                <a:ea typeface="HGP創英ﾌﾟﾚｾﾞﾝｽEB"/>
                <a:cs typeface="Times New Roman"/>
              </a:rPr>
              <a:t>－</a:t>
            </a:r>
            <a:r>
              <a:rPr lang="ja-JP" altLang="en-US" sz="1400" dirty="0" smtClean="0">
                <a:solidFill>
                  <a:srgbClr val="000000"/>
                </a:solidFill>
                <a:effectLst/>
                <a:latin typeface="ＭＳ Ｐゴシック"/>
                <a:ea typeface="HGP創英ﾌﾟﾚｾﾞﾝｽEB"/>
                <a:cs typeface="Times New Roman"/>
              </a:rPr>
              <a:t>００７８</a:t>
            </a:r>
            <a:endParaRPr lang="ja-JP" sz="1400" dirty="0">
              <a:effectLst/>
              <a:latin typeface="ＭＳ Ｐゴシック"/>
              <a:cs typeface="ＭＳ Ｐゴシック"/>
            </a:endParaRPr>
          </a:p>
          <a:p>
            <a:pPr algn="ctr">
              <a:spcAft>
                <a:spcPts val="0"/>
              </a:spcAft>
            </a:pPr>
            <a:r>
              <a:rPr lang="ja-JP" altLang="en-US" sz="1400" dirty="0" smtClean="0">
                <a:solidFill>
                  <a:srgbClr val="000000"/>
                </a:solidFill>
                <a:latin typeface="ＭＳ Ｐゴシック"/>
                <a:ea typeface="HGP創英ﾌﾟﾚｾﾞﾝｽEB"/>
                <a:cs typeface="Times New Roman"/>
              </a:rPr>
              <a:t>大阪府堺市堺区南瓦町３－１</a:t>
            </a:r>
            <a:endParaRPr lang="ja-JP" sz="1400" dirty="0">
              <a:effectLst/>
              <a:latin typeface="ＭＳ Ｐゴシック"/>
              <a:cs typeface="ＭＳ Ｐゴシック"/>
            </a:endParaRPr>
          </a:p>
          <a:p>
            <a:pPr algn="ctr">
              <a:spcAft>
                <a:spcPts val="0"/>
              </a:spcAft>
            </a:pPr>
            <a:r>
              <a:rPr lang="ja-JP" sz="1400" dirty="0" smtClean="0">
                <a:solidFill>
                  <a:srgbClr val="000000"/>
                </a:solidFill>
                <a:effectLst/>
                <a:latin typeface="ＭＳ Ｐゴシック"/>
                <a:ea typeface="ＭＳ 明朝"/>
                <a:cs typeface="ＭＳ 明朝"/>
              </a:rPr>
              <a:t>☎</a:t>
            </a:r>
            <a:r>
              <a:rPr lang="en-US" sz="1400" dirty="0" smtClean="0">
                <a:solidFill>
                  <a:srgbClr val="000000"/>
                </a:solidFill>
                <a:effectLst/>
                <a:latin typeface="HGP創英ﾌﾟﾚｾﾞﾝｽEB"/>
                <a:cs typeface="Times New Roman"/>
              </a:rPr>
              <a:t>072-233-1101</a:t>
            </a:r>
            <a:r>
              <a:rPr lang="ja-JP" sz="1400" dirty="0" smtClean="0">
                <a:solidFill>
                  <a:srgbClr val="000000"/>
                </a:solidFill>
                <a:effectLst/>
                <a:latin typeface="ＭＳ Ｐゴシック"/>
                <a:ea typeface="HGP創英ﾌﾟﾚｾﾞﾝｽEB"/>
                <a:cs typeface="Times New Roman"/>
              </a:rPr>
              <a:t>（</a:t>
            </a:r>
            <a:r>
              <a:rPr lang="ja-JP" altLang="en-US" sz="1400" dirty="0">
                <a:solidFill>
                  <a:srgbClr val="000000"/>
                </a:solidFill>
                <a:latin typeface="ＭＳ Ｐゴシック"/>
                <a:ea typeface="HGP創英ﾌﾟﾚｾﾞﾝｽEB"/>
                <a:cs typeface="Times New Roman"/>
              </a:rPr>
              <a:t>代表</a:t>
            </a:r>
            <a:r>
              <a:rPr lang="ja-JP" sz="1400" dirty="0" smtClean="0">
                <a:solidFill>
                  <a:srgbClr val="000000"/>
                </a:solidFill>
                <a:effectLst/>
                <a:latin typeface="ＭＳ Ｐゴシック"/>
                <a:ea typeface="HGP創英ﾌﾟﾚｾﾞﾝｽEB"/>
                <a:cs typeface="Times New Roman"/>
              </a:rPr>
              <a:t>）</a:t>
            </a:r>
            <a:endParaRPr lang="ja-JP" sz="1400" dirty="0">
              <a:effectLst/>
              <a:latin typeface="ＭＳ Ｐゴシック"/>
              <a:cs typeface="ＭＳ Ｐゴシック"/>
            </a:endParaRPr>
          </a:p>
        </p:txBody>
      </p:sp>
      <p:sp>
        <p:nvSpPr>
          <p:cNvPr id="1445" name="正方形/長方形 9"/>
          <p:cNvSpPr/>
          <p:nvPr/>
        </p:nvSpPr>
        <p:spPr>
          <a:xfrm>
            <a:off x="44624" y="1520618"/>
            <a:ext cx="6768752" cy="2064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400" dirty="0" smtClean="0">
                <a:solidFill>
                  <a:srgbClr val="002060"/>
                </a:solidFill>
                <a:latin typeface="ＭＳ Ｐゴシック"/>
                <a:ea typeface="HG丸ｺﾞｼｯｸM-PRO"/>
                <a:cs typeface="Times New Roman"/>
              </a:rPr>
              <a:t>　</a:t>
            </a:r>
            <a:r>
              <a:rPr lang="ja-JP" altLang="ja-JP" sz="1400" dirty="0" smtClean="0">
                <a:solidFill>
                  <a:srgbClr val="002060"/>
                </a:solidFill>
                <a:latin typeface="ＭＳ Ｐゴシック"/>
                <a:ea typeface="HG丸ｺﾞｼｯｸM-PRO"/>
                <a:cs typeface="Times New Roman"/>
              </a:rPr>
              <a:t>堺市</a:t>
            </a:r>
            <a:r>
              <a:rPr lang="ja-JP" altLang="ja-JP" sz="1400" dirty="0">
                <a:solidFill>
                  <a:srgbClr val="002060"/>
                </a:solidFill>
                <a:latin typeface="ＭＳ Ｐゴシック"/>
                <a:ea typeface="HG丸ｺﾞｼｯｸM-PRO"/>
                <a:cs typeface="Times New Roman"/>
              </a:rPr>
              <a:t>は、大阪府の南部に位置し、府内で人口・面積ともに第</a:t>
            </a:r>
            <a:r>
              <a:rPr lang="en-US" altLang="ja-JP" sz="1400" dirty="0">
                <a:solidFill>
                  <a:srgbClr val="002060"/>
                </a:solidFill>
                <a:latin typeface="ＭＳ Ｐゴシック"/>
                <a:ea typeface="HG丸ｺﾞｼｯｸM-PRO"/>
                <a:cs typeface="Times New Roman"/>
              </a:rPr>
              <a:t>2</a:t>
            </a:r>
            <a:r>
              <a:rPr lang="ja-JP" altLang="ja-JP" sz="1400" dirty="0">
                <a:solidFill>
                  <a:srgbClr val="002060"/>
                </a:solidFill>
                <a:latin typeface="ＭＳ Ｐゴシック"/>
                <a:ea typeface="HG丸ｺﾞｼｯｸM-PRO"/>
                <a:cs typeface="Times New Roman"/>
              </a:rPr>
              <a:t>の都市です。</a:t>
            </a:r>
          </a:p>
          <a:p>
            <a:r>
              <a:rPr lang="ja-JP" altLang="en-US" sz="1400" dirty="0" smtClean="0">
                <a:solidFill>
                  <a:srgbClr val="002060"/>
                </a:solidFill>
                <a:latin typeface="ＭＳ Ｐゴシック"/>
                <a:ea typeface="HG丸ｺﾞｼｯｸM-PRO"/>
                <a:cs typeface="Times New Roman"/>
              </a:rPr>
              <a:t>　市街地周辺に</a:t>
            </a:r>
            <a:r>
              <a:rPr lang="ja-JP" altLang="ja-JP" sz="1400" dirty="0" smtClean="0">
                <a:solidFill>
                  <a:srgbClr val="002060"/>
                </a:solidFill>
                <a:latin typeface="ＭＳ Ｐゴシック"/>
                <a:ea typeface="HG丸ｺﾞｼｯｸM-PRO"/>
                <a:cs typeface="Times New Roman"/>
              </a:rPr>
              <a:t>農地</a:t>
            </a:r>
            <a:r>
              <a:rPr lang="ja-JP" altLang="ja-JP" sz="1400" dirty="0">
                <a:solidFill>
                  <a:srgbClr val="002060"/>
                </a:solidFill>
                <a:latin typeface="ＭＳ Ｐゴシック"/>
                <a:ea typeface="HG丸ｺﾞｼｯｸM-PRO"/>
                <a:cs typeface="Times New Roman"/>
              </a:rPr>
              <a:t>が多くあり、生産品目は軟弱野菜の施設栽培を中心に、野菜、畜産など消費地に近い有利な状況を生かした様々な農業経営が行われ、農業産出額は大阪府内で</a:t>
            </a:r>
            <a:r>
              <a:rPr lang="en-US" altLang="ja-JP" sz="1400" dirty="0">
                <a:solidFill>
                  <a:srgbClr val="002060"/>
                </a:solidFill>
                <a:latin typeface="ＭＳ Ｐゴシック"/>
                <a:ea typeface="HG丸ｺﾞｼｯｸM-PRO"/>
                <a:cs typeface="Times New Roman"/>
              </a:rPr>
              <a:t>1</a:t>
            </a:r>
            <a:r>
              <a:rPr lang="ja-JP" altLang="ja-JP" sz="1400" dirty="0">
                <a:solidFill>
                  <a:srgbClr val="002060"/>
                </a:solidFill>
                <a:latin typeface="ＭＳ Ｐゴシック"/>
                <a:ea typeface="HG丸ｺﾞｼｯｸM-PRO"/>
                <a:cs typeface="Times New Roman"/>
              </a:rPr>
              <a:t>位を誇っています</a:t>
            </a:r>
            <a:r>
              <a:rPr lang="ja-JP" altLang="ja-JP" sz="1400" dirty="0" smtClean="0">
                <a:solidFill>
                  <a:srgbClr val="002060"/>
                </a:solidFill>
                <a:latin typeface="ＭＳ Ｐゴシック"/>
                <a:ea typeface="HG丸ｺﾞｼｯｸM-PRO"/>
                <a:cs typeface="Times New Roman"/>
              </a:rPr>
              <a:t>。</a:t>
            </a:r>
            <a:endParaRPr lang="ja-JP" altLang="ja-JP" sz="1400" dirty="0">
              <a:solidFill>
                <a:srgbClr val="002060"/>
              </a:solidFill>
              <a:latin typeface="ＭＳ Ｐゴシック"/>
              <a:ea typeface="HG丸ｺﾞｼｯｸM-PRO"/>
              <a:cs typeface="Times New Roman"/>
            </a:endParaRPr>
          </a:p>
          <a:p>
            <a:r>
              <a:rPr lang="ja-JP" altLang="en-US" sz="1400" dirty="0" smtClean="0">
                <a:solidFill>
                  <a:srgbClr val="002060"/>
                </a:solidFill>
                <a:latin typeface="ＭＳ Ｐゴシック"/>
                <a:ea typeface="HG丸ｺﾞｼｯｸM-PRO"/>
                <a:cs typeface="Times New Roman"/>
              </a:rPr>
              <a:t>　</a:t>
            </a:r>
            <a:r>
              <a:rPr lang="ja-JP" altLang="ja-JP" sz="1400" dirty="0" smtClean="0">
                <a:solidFill>
                  <a:srgbClr val="002060"/>
                </a:solidFill>
                <a:latin typeface="ＭＳ Ｐゴシック"/>
                <a:ea typeface="HG丸ｺﾞｼｯｸM-PRO"/>
                <a:cs typeface="Times New Roman"/>
              </a:rPr>
              <a:t>堺市</a:t>
            </a:r>
            <a:r>
              <a:rPr lang="ja-JP" altLang="ja-JP" sz="1400" dirty="0">
                <a:solidFill>
                  <a:srgbClr val="002060"/>
                </a:solidFill>
                <a:latin typeface="ＭＳ Ｐゴシック"/>
                <a:ea typeface="HG丸ｺﾞｼｯｸM-PRO"/>
                <a:cs typeface="Times New Roman"/>
              </a:rPr>
              <a:t>では、新規就農者支援相談窓口を設置し、農業</a:t>
            </a:r>
            <a:r>
              <a:rPr lang="ja-JP" altLang="ja-JP" sz="1400" dirty="0" smtClean="0">
                <a:solidFill>
                  <a:srgbClr val="002060"/>
                </a:solidFill>
                <a:latin typeface="ＭＳ Ｐゴシック"/>
                <a:ea typeface="HG丸ｺﾞｼｯｸM-PRO"/>
                <a:cs typeface="Times New Roman"/>
              </a:rPr>
              <a:t>技術</a:t>
            </a:r>
            <a:r>
              <a:rPr lang="ja-JP" altLang="en-US" sz="1400" dirty="0" smtClean="0">
                <a:solidFill>
                  <a:srgbClr val="002060"/>
                </a:solidFill>
                <a:latin typeface="ＭＳ Ｐゴシック"/>
                <a:ea typeface="HG丸ｺﾞｼｯｸM-PRO"/>
                <a:cs typeface="Times New Roman"/>
              </a:rPr>
              <a:t>・経営</a:t>
            </a:r>
            <a:r>
              <a:rPr lang="ja-JP" altLang="ja-JP" sz="1400" dirty="0" smtClean="0">
                <a:solidFill>
                  <a:srgbClr val="002060"/>
                </a:solidFill>
                <a:latin typeface="ＭＳ Ｐゴシック"/>
                <a:ea typeface="HG丸ｺﾞｼｯｸM-PRO"/>
                <a:cs typeface="Times New Roman"/>
              </a:rPr>
              <a:t>指導</a:t>
            </a:r>
            <a:r>
              <a:rPr lang="ja-JP" altLang="en-US" sz="1400" dirty="0" smtClean="0">
                <a:solidFill>
                  <a:srgbClr val="002060"/>
                </a:solidFill>
                <a:latin typeface="ＭＳ Ｐゴシック"/>
                <a:ea typeface="HG丸ｺﾞｼｯｸM-PRO"/>
                <a:cs typeface="Times New Roman"/>
              </a:rPr>
              <a:t>等</a:t>
            </a:r>
            <a:r>
              <a:rPr lang="ja-JP" altLang="ja-JP" sz="1400" dirty="0" smtClean="0">
                <a:solidFill>
                  <a:srgbClr val="002060"/>
                </a:solidFill>
                <a:latin typeface="ＭＳ Ｐゴシック"/>
                <a:ea typeface="HG丸ｺﾞｼｯｸM-PRO"/>
                <a:cs typeface="Times New Roman"/>
              </a:rPr>
              <a:t>に</a:t>
            </a:r>
            <a:r>
              <a:rPr lang="ja-JP" altLang="ja-JP" sz="1400" dirty="0">
                <a:solidFill>
                  <a:srgbClr val="002060"/>
                </a:solidFill>
                <a:latin typeface="ＭＳ Ｐゴシック"/>
                <a:ea typeface="HG丸ｺﾞｼｯｸM-PRO"/>
                <a:cs typeface="Times New Roman"/>
              </a:rPr>
              <a:t>実績のある相談員が、本市で本格的な就農をめざす方に対して</a:t>
            </a:r>
            <a:r>
              <a:rPr lang="ja-JP" altLang="ja-JP" sz="1400" dirty="0" smtClean="0">
                <a:solidFill>
                  <a:srgbClr val="002060"/>
                </a:solidFill>
                <a:latin typeface="ＭＳ Ｐゴシック"/>
                <a:ea typeface="HG丸ｺﾞｼｯｸM-PRO"/>
                <a:cs typeface="Times New Roman"/>
              </a:rPr>
              <a:t>、</a:t>
            </a:r>
            <a:r>
              <a:rPr lang="ja-JP" altLang="en-US" sz="1400" dirty="0">
                <a:solidFill>
                  <a:srgbClr val="002060"/>
                </a:solidFill>
                <a:latin typeface="ＭＳ Ｐゴシック"/>
                <a:ea typeface="HG丸ｺﾞｼｯｸM-PRO"/>
                <a:cs typeface="Times New Roman"/>
              </a:rPr>
              <a:t>面談</a:t>
            </a:r>
            <a:r>
              <a:rPr lang="ja-JP" altLang="ja-JP" sz="1400" dirty="0" smtClean="0">
                <a:solidFill>
                  <a:srgbClr val="002060"/>
                </a:solidFill>
                <a:latin typeface="ＭＳ Ｐゴシック"/>
                <a:ea typeface="HG丸ｺﾞｼｯｸM-PRO"/>
                <a:cs typeface="Times New Roman"/>
              </a:rPr>
              <a:t>等</a:t>
            </a:r>
            <a:r>
              <a:rPr lang="ja-JP" altLang="ja-JP" sz="1400" dirty="0">
                <a:solidFill>
                  <a:srgbClr val="002060"/>
                </a:solidFill>
                <a:latin typeface="ＭＳ Ｐゴシック"/>
                <a:ea typeface="HG丸ｺﾞｼｯｸM-PRO"/>
                <a:cs typeface="Times New Roman"/>
              </a:rPr>
              <a:t>により疑問・問題にお答えし、相談内容に応じて就農に向けた段階的な支援を行っています</a:t>
            </a:r>
            <a:r>
              <a:rPr lang="ja-JP" altLang="ja-JP" sz="1400" dirty="0" smtClean="0">
                <a:solidFill>
                  <a:srgbClr val="002060"/>
                </a:solidFill>
                <a:latin typeface="ＭＳ Ｐゴシック"/>
                <a:ea typeface="HG丸ｺﾞｼｯｸM-PRO"/>
                <a:cs typeface="Times New Roman"/>
              </a:rPr>
              <a:t>。</a:t>
            </a:r>
            <a:r>
              <a:rPr lang="ja-JP" altLang="en-US" sz="1400" dirty="0" smtClean="0">
                <a:solidFill>
                  <a:srgbClr val="002060"/>
                </a:solidFill>
                <a:latin typeface="ＭＳ Ｐゴシック"/>
                <a:ea typeface="HG丸ｺﾞｼｯｸM-PRO"/>
                <a:cs typeface="Times New Roman"/>
              </a:rPr>
              <a:t>また、新規就農者や定年帰農者に対して、就農後も農業塾などの研修会を開催し技術支援を行っています。</a:t>
            </a:r>
            <a:endParaRPr lang="ja-JP" altLang="ja-JP" sz="1400" dirty="0">
              <a:solidFill>
                <a:srgbClr val="002060"/>
              </a:solidFill>
              <a:latin typeface="ＭＳ Ｐゴシック"/>
              <a:ea typeface="HG丸ｺﾞｼｯｸM-PRO"/>
              <a:cs typeface="Times New Roman"/>
            </a:endParaRPr>
          </a:p>
        </p:txBody>
      </p:sp>
      <p:sp>
        <p:nvSpPr>
          <p:cNvPr id="1446" name="正方形/長方形 10"/>
          <p:cNvSpPr/>
          <p:nvPr/>
        </p:nvSpPr>
        <p:spPr>
          <a:xfrm>
            <a:off x="44624" y="3584848"/>
            <a:ext cx="676875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堺</a:t>
            </a:r>
            <a:r>
              <a:rPr lang="ja-JP" altLang="en-US"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市</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の農業</a:t>
            </a:r>
            <a:endParaRPr lang="en-US" alt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r>
              <a:rPr lang="ja-JP" altLang="en-US" sz="1400" kern="100" dirty="0">
                <a:latin typeface="ＭＳ ゴシック" panose="020B0609070205080204" pitchFamily="49" charset="-128"/>
                <a:ea typeface="ＭＳ ゴシック" panose="020B0609070205080204" pitchFamily="49" charset="-128"/>
                <a:cs typeface="Times New Roman"/>
              </a:rPr>
              <a:t>　</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平地</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では、主に野菜や水稲、南部の山間地では温州みかんが生産されています。</a:t>
            </a:r>
          </a:p>
          <a:p>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水稲は自家消費が中心です。野菜は軟弱野菜の施設栽培が中心で、コマツナ、シュンギク、ホウレンソウなどが栽培されています。また、施設ではトマトなどの果菜類の生産も盛んです。露地ではネギ、タマネギ、キャベツ、ブロッコリーなど様々な品目が栽培されています。果樹は温州ミカンが生産されミカン狩り園など観光農業にも力を入れています。畜産は酪農が中心に行われています</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447" name="片側の 2 つの角を丸めた四角形 11"/>
          <p:cNvSpPr/>
          <p:nvPr/>
        </p:nvSpPr>
        <p:spPr>
          <a:xfrm>
            <a:off x="44625" y="5241032"/>
            <a:ext cx="6768751" cy="3391927"/>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a:solidFill>
                  <a:srgbClr val="002060"/>
                </a:solidFill>
                <a:latin typeface="ＭＳ ゴシック" panose="020B0609070205080204" pitchFamily="49" charset="-128"/>
                <a:ea typeface="ＭＳ ゴシック" panose="020B0609070205080204" pitchFamily="49" charset="-128"/>
              </a:rPr>
              <a:t>　</a:t>
            </a:r>
            <a:endParaRPr lang="ja-JP" dirty="0">
              <a:solidFill>
                <a:srgbClr val="002060"/>
              </a:solidFill>
              <a:latin typeface="ＭＳ ゴシック" panose="020B0609070205080204" pitchFamily="49" charset="-128"/>
              <a:ea typeface="ＭＳ ゴシック" panose="020B0609070205080204" pitchFamily="49" charset="-128"/>
            </a:endParaRPr>
          </a:p>
        </p:txBody>
      </p:sp>
      <p:graphicFrame>
        <p:nvGraphicFramePr>
          <p:cNvPr id="1448" name="表 2"/>
          <p:cNvGraphicFramePr>
            <a:graphicFrameLocks noGrp="1"/>
          </p:cNvGraphicFramePr>
          <p:nvPr>
            <p:extLst/>
          </p:nvPr>
        </p:nvGraphicFramePr>
        <p:xfrm>
          <a:off x="269644" y="5673080"/>
          <a:ext cx="2655300" cy="1626194"/>
        </p:xfrm>
        <a:graphic>
          <a:graphicData uri="http://schemas.openxmlformats.org/drawingml/2006/table">
            <a:tbl>
              <a:tblPr firstRow="1" firstCol="1" bandRow="1">
                <a:tableStyleId>{5C22544A-7EE6-4342-B048-85BDC9FD1C3A}</a:tableStyleId>
              </a:tblPr>
              <a:tblGrid>
                <a:gridCol w="1199168">
                  <a:extLst>
                    <a:ext uri="{9D8B030D-6E8A-4147-A177-3AD203B41FA5}"/>
                  </a:extLst>
                </a:gridCol>
                <a:gridCol w="1456132">
                  <a:extLst>
                    <a:ext uri="{9D8B030D-6E8A-4147-A177-3AD203B41FA5}"/>
                  </a:extLst>
                </a:gridCol>
              </a:tblGrid>
              <a:tr h="288032">
                <a:tc>
                  <a:txBody>
                    <a:bodyPr/>
                    <a:lstStyle/>
                    <a:p>
                      <a:pPr algn="ctr">
                        <a:spcAft>
                          <a:spcPts val="0"/>
                        </a:spcAft>
                      </a:pPr>
                      <a:r>
                        <a:rPr kumimoji="1" 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年度</a:t>
                      </a:r>
                    </a:p>
                  </a:txBody>
                  <a:tcPr marL="68580" marR="68580" marT="0" marB="0" anchor="ctr"/>
                </a:tc>
                <a:tc>
                  <a:txBody>
                    <a:bodyPr/>
                    <a:lstStyle/>
                    <a:p>
                      <a:pPr algn="ctr">
                        <a:spcAft>
                          <a:spcPts val="0"/>
                        </a:spcAft>
                      </a:pPr>
                      <a:r>
                        <a:rPr kumimoji="1" 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人</a:t>
                      </a:r>
                      <a:r>
                        <a:rPr kumimoji="1"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数</a:t>
                      </a:r>
                      <a:endParaRPr kumimoji="1" 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extLst>
              </a:tr>
              <a:tr h="223027">
                <a:tc>
                  <a:txBody>
                    <a:bodyPr/>
                    <a:lstStyle/>
                    <a:p>
                      <a:pPr algn="ctr">
                        <a:spcAft>
                          <a:spcPts val="0"/>
                        </a:spcAft>
                      </a:pPr>
                      <a:r>
                        <a:rPr kumimoji="1" 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H28</a:t>
                      </a:r>
                    </a:p>
                  </a:txBody>
                  <a:tcPr marL="68580" marR="68580" marT="0" marB="0"/>
                </a:tc>
                <a:tc>
                  <a:txBody>
                    <a:bodyPr/>
                    <a:lstStyle/>
                    <a:p>
                      <a:pPr algn="ctr">
                        <a:spcAft>
                          <a:spcPts val="0"/>
                        </a:spcAft>
                      </a:pP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4</a:t>
                      </a:r>
                    </a:p>
                  </a:txBody>
                  <a:tcPr marL="68580" marR="68580" marT="0" marB="0"/>
                </a:tc>
                <a:extLst>
                  <a:ext uri="{0D108BD9-81ED-4DB2-BD59-A6C34878D82A}"/>
                </a:extLst>
              </a:tr>
              <a:tr h="223027">
                <a:tc>
                  <a:txBody>
                    <a:bodyPr/>
                    <a:lstStyle/>
                    <a:p>
                      <a:pPr algn="ctr">
                        <a:spcAft>
                          <a:spcPts val="0"/>
                        </a:spcAft>
                      </a:pPr>
                      <a:r>
                        <a:rPr kumimoji="1" 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H2</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９</a:t>
                      </a:r>
                      <a:endParaRPr kumimoji="1" 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algn="ctr">
                        <a:spcAft>
                          <a:spcPts val="0"/>
                        </a:spcAft>
                      </a:pP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８（うち法人</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2</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a:t>
                      </a:r>
                      <a:endParaRPr kumimoji="1" 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extLst>
                  <a:ext uri="{0D108BD9-81ED-4DB2-BD59-A6C34878D82A}"/>
                </a:extLst>
              </a:tr>
              <a:tr h="223027">
                <a:tc>
                  <a:txBody>
                    <a:bodyPr/>
                    <a:lstStyle/>
                    <a:p>
                      <a:pPr algn="ctr">
                        <a:spcAft>
                          <a:spcPts val="0"/>
                        </a:spcAft>
                      </a:pP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H</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３０</a:t>
                      </a:r>
                      <a:endParaRPr kumimoji="1" 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algn="ctr">
                        <a:spcAft>
                          <a:spcPts val="0"/>
                        </a:spcAft>
                      </a:pP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８（うち法人</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1</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a:t>
                      </a:r>
                      <a:endPar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extLst>
                  <a:ext uri="{0D108BD9-81ED-4DB2-BD59-A6C34878D82A}"/>
                </a:extLst>
              </a:tr>
              <a:tr h="223027">
                <a:tc>
                  <a:txBody>
                    <a:bodyPr/>
                    <a:lstStyle/>
                    <a:p>
                      <a:pPr algn="ctr">
                        <a:spcAft>
                          <a:spcPts val="0"/>
                        </a:spcAft>
                      </a:pP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R</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１</a:t>
                      </a:r>
                      <a:endParaRPr kumimoji="1" 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algn="ctr">
                        <a:spcAft>
                          <a:spcPts val="0"/>
                        </a:spcAft>
                      </a:pP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8</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（うち法人</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1</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a:t>
                      </a:r>
                      <a:endPar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extLst>
                  <a:ext uri="{0D108BD9-81ED-4DB2-BD59-A6C34878D82A}"/>
                </a:extLst>
              </a:tr>
              <a:tr h="223027">
                <a:tc>
                  <a:txBody>
                    <a:bodyPr/>
                    <a:lstStyle/>
                    <a:p>
                      <a:pPr algn="ctr">
                        <a:spcAft>
                          <a:spcPts val="0"/>
                        </a:spcAft>
                      </a:pP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Ｒ２</a:t>
                      </a:r>
                      <a:endParaRPr kumimoji="1" 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algn="ctr">
                        <a:spcAft>
                          <a:spcPts val="0"/>
                        </a:spcAft>
                      </a:pP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５（うち法人</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1</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a:t>
                      </a:r>
                      <a:endPar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extLst>
                  <a:ext uri="{0D108BD9-81ED-4DB2-BD59-A6C34878D82A}"/>
                </a:extLst>
              </a:tr>
              <a:tr h="223027">
                <a:tc>
                  <a:txBody>
                    <a:bodyPr/>
                    <a:lstStyle/>
                    <a:p>
                      <a:pPr algn="ctr">
                        <a:spcAft>
                          <a:spcPts val="0"/>
                        </a:spcAft>
                      </a:pP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Ｒ</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3</a:t>
                      </a:r>
                    </a:p>
                  </a:txBody>
                  <a:tcPr marL="68580" marR="68580" marT="0" marB="0"/>
                </a:tc>
                <a:tc>
                  <a:txBody>
                    <a:bodyPr/>
                    <a:lstStyle/>
                    <a:p>
                      <a:pPr algn="ctr">
                        <a:spcAft>
                          <a:spcPts val="0"/>
                        </a:spcAft>
                      </a:pP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11</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（うち法人</a:t>
                      </a:r>
                      <a:r>
                        <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2</a:t>
                      </a:r>
                      <a:r>
                        <a:rPr kumimoji="1"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a:t>
                      </a:r>
                      <a:endParaRPr kumimoji="1" lang="en-US" altLang="ja-JP"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a:endParaRPr>
                    </a:p>
                  </a:txBody>
                  <a:tcPr marL="68580" marR="68580" marT="0" marB="0"/>
                </a:tc>
                <a:extLst>
                  <a:ext uri="{0D108BD9-81ED-4DB2-BD59-A6C34878D82A}"/>
                </a:extLst>
              </a:tr>
            </a:tbl>
          </a:graphicData>
        </a:graphic>
      </p:graphicFrame>
      <p:sp>
        <p:nvSpPr>
          <p:cNvPr id="1449" name="正方形/長方形 4"/>
          <p:cNvSpPr/>
          <p:nvPr/>
        </p:nvSpPr>
        <p:spPr>
          <a:xfrm>
            <a:off x="72666" y="5301828"/>
            <a:ext cx="4783908" cy="369332"/>
          </a:xfrm>
          <a:prstGeom prst="rect">
            <a:avLst/>
          </a:prstGeom>
        </p:spPr>
        <p:txBody>
          <a:bodyPr wrap="square">
            <a:spAutoFit/>
          </a:bodyPr>
          <a:lstStyle/>
          <a:p>
            <a:pPr lvl="0"/>
            <a:r>
              <a:rPr lang="ja-JP" altLang="ja-JP" dirty="0" smtClean="0">
                <a:solidFill>
                  <a:srgbClr val="002060"/>
                </a:solidFill>
                <a:latin typeface="ＭＳ ゴシック" panose="020B0609070205080204" pitchFamily="49" charset="-128"/>
                <a:ea typeface="ＭＳ ゴシック" panose="020B0609070205080204" pitchFamily="49" charset="-128"/>
              </a:rPr>
              <a:t>◆</a:t>
            </a:r>
            <a:r>
              <a:rPr lang="ja-JP" altLang="en-US" dirty="0" smtClean="0">
                <a:solidFill>
                  <a:srgbClr val="002060"/>
                </a:solidFill>
                <a:latin typeface="ＭＳ ゴシック" panose="020B0609070205080204" pitchFamily="49" charset="-128"/>
                <a:ea typeface="ＭＳ ゴシック" panose="020B0609070205080204" pitchFamily="49" charset="-128"/>
              </a:rPr>
              <a:t>新規就農相談窓口</a:t>
            </a:r>
            <a:endParaRPr lang="ja-JP" altLang="ja-JP" dirty="0">
              <a:solidFill>
                <a:srgbClr val="002060"/>
              </a:solidFill>
              <a:latin typeface="ＭＳ ゴシック" panose="020B0609070205080204" pitchFamily="49" charset="-128"/>
              <a:ea typeface="ＭＳ ゴシック" panose="020B0609070205080204" pitchFamily="49" charset="-128"/>
            </a:endParaRPr>
          </a:p>
        </p:txBody>
      </p:sp>
      <p:sp>
        <p:nvSpPr>
          <p:cNvPr id="1450" name="正方形/長方形 5"/>
          <p:cNvSpPr/>
          <p:nvPr/>
        </p:nvSpPr>
        <p:spPr>
          <a:xfrm>
            <a:off x="3087871" y="5601072"/>
            <a:ext cx="3481321" cy="2031325"/>
          </a:xfrm>
          <a:prstGeom prst="rect">
            <a:avLst/>
          </a:prstGeom>
        </p:spPr>
        <p:txBody>
          <a:bodyPr wrap="square">
            <a:spAutoFit/>
          </a:bodyPr>
          <a:lstStyle/>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面談</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をおこない、堺市内での本格的な就農に向けて、農業技術がない方には</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技術</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習得</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の</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場を紹介するなどします。また技術はあるが農地がない方には農地を斡旋し、農地の利用権を取得する手続きを行います。</a:t>
            </a: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就農後も補助金による農業用機械・設備の整備や、技術・経営の相談をお受けします。</a:t>
            </a:r>
          </a:p>
        </p:txBody>
      </p:sp>
      <p:sp>
        <p:nvSpPr>
          <p:cNvPr id="1451" name="正方形/長方形 12"/>
          <p:cNvSpPr/>
          <p:nvPr/>
        </p:nvSpPr>
        <p:spPr>
          <a:xfrm>
            <a:off x="76007" y="7617296"/>
            <a:ext cx="6737369" cy="1015663"/>
          </a:xfrm>
          <a:prstGeom prst="rect">
            <a:avLst/>
          </a:prstGeom>
        </p:spPr>
        <p:txBody>
          <a:bodyPr wrap="square">
            <a:spAutoFit/>
          </a:bodyPr>
          <a:lstStyle/>
          <a:p>
            <a:pPr indent="177800"/>
            <a:r>
              <a:rPr lang="ja-JP" altLang="ja-JP" b="1" kern="100" dirty="0">
                <a:solidFill>
                  <a:srgbClr val="002060"/>
                </a:solidFill>
                <a:latin typeface="ＭＳ ゴシック" panose="020B0609070205080204" pitchFamily="49" charset="-128"/>
                <a:ea typeface="ＭＳ ゴシック" panose="020B0609070205080204" pitchFamily="49" charset="-128"/>
                <a:cs typeface="Times New Roman"/>
              </a:rPr>
              <a:t>◆</a:t>
            </a:r>
            <a:r>
              <a:rPr lang="ja-JP" altLang="en-US" b="1" kern="100" dirty="0">
                <a:solidFill>
                  <a:srgbClr val="002060"/>
                </a:solidFill>
                <a:latin typeface="ＭＳ ゴシック" panose="020B0609070205080204" pitchFamily="49" charset="-128"/>
                <a:ea typeface="ＭＳ ゴシック" panose="020B0609070205080204" pitchFamily="49" charset="-128"/>
                <a:cs typeface="Times New Roman"/>
              </a:rPr>
              <a:t>補助</a:t>
            </a:r>
            <a:r>
              <a:rPr lang="ja-JP" altLang="en-US" b="1" kern="100" dirty="0" smtClean="0">
                <a:solidFill>
                  <a:srgbClr val="002060"/>
                </a:solidFill>
                <a:latin typeface="ＭＳ ゴシック" panose="020B0609070205080204" pitchFamily="49" charset="-128"/>
                <a:ea typeface="ＭＳ ゴシック" panose="020B0609070205080204" pitchFamily="49" charset="-128"/>
                <a:cs typeface="Times New Roman"/>
              </a:rPr>
              <a:t>事業等の概要</a:t>
            </a:r>
            <a:endParaRPr lang="en-US" altLang="ja-JP"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農業</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次世代人材投資事業（旧　青年</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就農</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給付</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金</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、青年等就農資金</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のほか、新規就農者が行う機械・施設の整備を支援する堺ファーマー支援事業（新規就農者支援事業</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）が</a:t>
            </a:r>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あります。</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452" name="片側の 2 つの角を丸めた四角形 13"/>
          <p:cNvSpPr/>
          <p:nvPr/>
        </p:nvSpPr>
        <p:spPr>
          <a:xfrm>
            <a:off x="49771" y="8625408"/>
            <a:ext cx="6758458" cy="1064519"/>
          </a:xfrm>
          <a:prstGeom prst="round2SameRect">
            <a:avLst>
              <a:gd name="adj1" fmla="val 0"/>
              <a:gd name="adj2" fmla="val 2702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【お問い合わせ先</a:t>
            </a:r>
            <a:r>
              <a:rPr lang="ja-JP"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453" name="テキスト ボックス 14"/>
          <p:cNvSpPr txBox="1"/>
          <p:nvPr/>
        </p:nvSpPr>
        <p:spPr>
          <a:xfrm>
            <a:off x="2492896" y="8697416"/>
            <a:ext cx="3672408" cy="954107"/>
          </a:xfrm>
          <a:prstGeom prst="rect">
            <a:avLst/>
          </a:prstGeom>
          <a:noFill/>
        </p:spPr>
        <p:txBody>
          <a:bodyPr wrap="square" rtlCol="0">
            <a:spAutoFit/>
          </a:bodyPr>
          <a:lstStyle/>
          <a:p>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堺市産業振興局農政部</a:t>
            </a:r>
            <a:r>
              <a:rPr lang="ja-JP"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農水産課</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電話　　０７２－２２８－６９７１（直）</a:t>
            </a:r>
          </a:p>
          <a:p>
            <a:r>
              <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メール　</a:t>
            </a:r>
            <a:r>
              <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nosui@city.sakai.lg.jp</a:t>
            </a:r>
            <a:endParaRPr lang="ja-JP"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454" name="テキスト ボックス 15"/>
          <p:cNvSpPr txBox="1"/>
          <p:nvPr/>
        </p:nvSpPr>
        <p:spPr>
          <a:xfrm>
            <a:off x="476672" y="7283390"/>
            <a:ext cx="2304256" cy="276999"/>
          </a:xfrm>
          <a:prstGeom prst="rect">
            <a:avLst/>
          </a:prstGeom>
          <a:noFill/>
        </p:spPr>
        <p:txBody>
          <a:bodyPr wrap="square" rtlCol="0">
            <a:spAutoFit/>
          </a:bodyPr>
          <a:lstStyle/>
          <a:p>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相談</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窓口からの新規就農者数</a:t>
            </a:r>
            <a:endPar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455" name="テキスト ボックス 3"/>
          <p:cNvSpPr txBox="1"/>
          <p:nvPr/>
        </p:nvSpPr>
        <p:spPr>
          <a:xfrm>
            <a:off x="1268760" y="7488381"/>
            <a:ext cx="2388215" cy="200055"/>
          </a:xfrm>
          <a:prstGeom prst="rect">
            <a:avLst/>
          </a:prstGeom>
          <a:noFill/>
        </p:spPr>
        <p:txBody>
          <a:bodyPr wrap="square" rtlCol="0">
            <a:spAutoFit/>
          </a:bodyPr>
          <a:lstStyle/>
          <a:p>
            <a:r>
              <a:rPr lang="en-US" altLang="ja-JP" sz="700" kern="100" dirty="0">
                <a:solidFill>
                  <a:srgbClr val="002060"/>
                </a:solidFill>
                <a:latin typeface="HG丸ｺﾞｼｯｸM-PRO" panose="020F0600000000000000" pitchFamily="50" charset="-128"/>
                <a:ea typeface="HG丸ｺﾞｼｯｸM-PRO" panose="020F0600000000000000" pitchFamily="50" charset="-128"/>
                <a:cs typeface="Times New Roman"/>
              </a:rPr>
              <a:t>※H29</a:t>
            </a:r>
            <a:r>
              <a:rPr lang="ja-JP" altLang="en-US" sz="700" kern="100" dirty="0">
                <a:solidFill>
                  <a:srgbClr val="002060"/>
                </a:solidFill>
                <a:latin typeface="HG丸ｺﾞｼｯｸM-PRO" panose="020F0600000000000000" pitchFamily="50" charset="-128"/>
                <a:ea typeface="HG丸ｺﾞｼｯｸM-PRO" panose="020F0600000000000000" pitchFamily="50" charset="-128"/>
                <a:cs typeface="Times New Roman"/>
              </a:rPr>
              <a:t>年度から法人を区別してカウント</a:t>
            </a:r>
          </a:p>
        </p:txBody>
      </p:sp>
      <p:sp>
        <p:nvSpPr>
          <p:cNvPr id="1456" name="スライド番号プレースホルダー 12"/>
          <p:cNvSpPr>
            <a:spLocks noGrp="1"/>
          </p:cNvSpPr>
          <p:nvPr>
            <p:ph type="sldNum" sz="quarter" idx="12"/>
          </p:nvPr>
        </p:nvSpPr>
        <p:spPr>
          <a:xfrm>
            <a:off x="2036465" y="9561512"/>
            <a:ext cx="1600200" cy="527402"/>
          </a:xfrm>
        </p:spPr>
        <p:txBody>
          <a:bodyPr/>
          <a:lstStyle/>
          <a:p>
            <a:r>
              <a:rPr kumimoji="1" lang="ja-JP" altLang="en-US" dirty="0" smtClean="0">
                <a:solidFill>
                  <a:srgbClr val="002060"/>
                </a:solidFill>
              </a:rPr>
              <a:t>１９</a:t>
            </a:r>
            <a:endParaRPr kumimoji="1" lang="ja-JP" altLang="en-US" dirty="0">
              <a:solidFill>
                <a:srgbClr val="002060"/>
              </a:solidFill>
            </a:endParaRPr>
          </a:p>
        </p:txBody>
      </p:sp>
    </p:spTree>
    <p:extLst>
      <p:ext uri="{BB962C8B-B14F-4D97-AF65-F5344CB8AC3E}">
        <p14:creationId xmlns:p14="http://schemas.microsoft.com/office/powerpoint/2010/main" val="36712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62" name="Picture 2" descr="C:\Users\747830\Desktop\図1.png"/>
          <p:cNvPicPr>
            <a:picLocks noChangeAspect="1" noChangeArrowheads="1"/>
          </p:cNvPicPr>
          <p:nvPr/>
        </p:nvPicPr>
        <p:blipFill>
          <a:blip r:embed="rId1"/>
          <a:stretch>
            <a:fillRect/>
          </a:stretch>
        </p:blipFill>
        <p:spPr>
          <a:xfrm>
            <a:off x="830383" y="1856656"/>
            <a:ext cx="5550945" cy="7776864"/>
          </a:xfrm>
          <a:prstGeom prst="rect">
            <a:avLst/>
          </a:prstGeom>
          <a:noFill/>
        </p:spPr>
      </p:pic>
      <p:sp>
        <p:nvSpPr>
          <p:cNvPr id="1463" name="角丸四角形 3"/>
          <p:cNvSpPr/>
          <p:nvPr/>
        </p:nvSpPr>
        <p:spPr>
          <a:xfrm>
            <a:off x="44624" y="128464"/>
            <a:ext cx="6741368" cy="9577064"/>
          </a:xfrm>
          <a:prstGeom prst="roundRect">
            <a:avLst>
              <a:gd name="adj" fmla="val 54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4" name="Rectangle 10"/>
          <p:cNvSpPr>
            <a:spLocks noChangeArrowheads="1"/>
          </p:cNvSpPr>
          <p:nvPr/>
        </p:nvSpPr>
        <p:spPr>
          <a:xfrm>
            <a:off x="163588" y="-15552"/>
            <a:ext cx="6694412" cy="174663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cs typeface="Times New Roman" pitchFamily="18" charset="0"/>
            </a:endParaRPr>
          </a:p>
          <a:p>
            <a:pPr marL="0" marR="0" lvl="0" indent="133350" algn="ctr"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cs typeface="Times New Roman" pitchFamily="18" charset="0"/>
              </a:rPr>
              <a:t>農業を始めたい方へ</a:t>
            </a:r>
            <a:r>
              <a:rPr kumimoji="1" lang="en-US" altLang="ja-JP"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cs typeface="Times New Roman" pitchFamily="18" charset="0"/>
              </a:rPr>
              <a:t>(</a:t>
            </a:r>
            <a:r>
              <a:rPr kumimoji="1" lang="ja-JP" altLang="en-US"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cs typeface="Times New Roman" pitchFamily="18" charset="0"/>
              </a:rPr>
              <a:t>堺市</a:t>
            </a:r>
            <a:r>
              <a:rPr kumimoji="1" lang="en-US" altLang="ja-JP"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cs typeface="Times New Roman" pitchFamily="18" charset="0"/>
              </a:rPr>
              <a:t>)</a:t>
            </a:r>
          </a:p>
          <a:p>
            <a:pPr marL="0" marR="0" lvl="0" indent="133350" defTabSz="914400" rtl="0" eaLnBrk="1" fontAlgn="base" latinLnBrk="0" hangingPunct="1">
              <a:lnSpc>
                <a:spcPct val="100000"/>
              </a:lnSpc>
              <a:spcBef>
                <a:spcPct val="0"/>
              </a:spcBef>
              <a:spcAft>
                <a:spcPct val="0"/>
              </a:spcAft>
              <a:buClrTx/>
              <a:buSzTx/>
              <a:buFontTx/>
              <a:buNone/>
              <a:tabLst/>
            </a:pPr>
            <a:endParaRPr kumimoji="1" lang="en-US" altLang="ja-JP" sz="105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133350"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「農業を始める」ということは、自営業主として開業・独立することであり、それまでに越えなければならないハ－ドルがいくつもあります。</a:t>
            </a:r>
            <a:endParaRPr kumimoji="1" lang="ja-JP" altLang="en-US" sz="1050" b="0" i="0" u="none" strike="noStrike" cap="none" normalizeH="0" baseline="0" dirty="0" smtClean="0">
              <a:ln>
                <a:noFill/>
              </a:ln>
              <a:solidFill>
                <a:schemeClr val="tx1"/>
              </a:solidFill>
              <a:effectLst/>
            </a:endParaRPr>
          </a:p>
          <a:p>
            <a:pPr marL="0" marR="0" lvl="0" indent="133350"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これらを着実にひとつひとつ解決することを目的に「堺市新規就農者支援相談窓口」を設置しています。</a:t>
            </a:r>
            <a:endParaRPr kumimoji="1" lang="ja-JP" altLang="en-US" sz="1050" b="0" i="0" u="none" strike="noStrike" cap="none" normalizeH="0" baseline="0" dirty="0" smtClean="0">
              <a:ln>
                <a:noFill/>
              </a:ln>
              <a:solidFill>
                <a:schemeClr val="tx1"/>
              </a:solidFill>
              <a:effectLst/>
            </a:endParaRPr>
          </a:p>
          <a:p>
            <a:pPr marL="0" marR="0" lvl="0" indent="133350"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同相談窓口では、農業技術・経営などの指導実績のある相談員が、本市で本格的な就農をめざす方に対して、面接等により疑問・問題にお答えし、相談内容に応じて就農に向けた段階的な支援をします。</a:t>
            </a:r>
            <a:endParaRPr kumimoji="1" lang="ja-JP" altLang="en-US" sz="105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endParaRPr>
          </a:p>
        </p:txBody>
      </p:sp>
      <p:sp>
        <p:nvSpPr>
          <p:cNvPr id="1465" name="Rectangle 12"/>
          <p:cNvSpPr>
            <a:spLocks noChangeArrowheads="1"/>
          </p:cNvSpPr>
          <p:nvPr/>
        </p:nvSpPr>
        <p:spPr>
          <a:xfrm>
            <a:off x="0" y="6943725"/>
            <a:ext cx="6858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6" name="Rectangle 5"/>
          <p:cNvSpPr>
            <a:spLocks noChangeArrowheads="1"/>
          </p:cNvSpPr>
          <p:nvPr/>
        </p:nvSpPr>
        <p:spPr>
          <a:xfrm>
            <a:off x="1340768" y="2720752"/>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7" name="Rectangle 5"/>
          <p:cNvSpPr>
            <a:spLocks noChangeArrowheads="1"/>
          </p:cNvSpPr>
          <p:nvPr/>
        </p:nvSpPr>
        <p:spPr>
          <a:xfrm>
            <a:off x="1844824" y="8518921"/>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8" name="Rectangle 5"/>
          <p:cNvSpPr>
            <a:spLocks noChangeArrowheads="1"/>
          </p:cNvSpPr>
          <p:nvPr/>
        </p:nvSpPr>
        <p:spPr>
          <a:xfrm>
            <a:off x="1844824" y="8985448"/>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9" name="Rectangle 11"/>
          <p:cNvSpPr>
            <a:spLocks noChangeArrowheads="1"/>
          </p:cNvSpPr>
          <p:nvPr/>
        </p:nvSpPr>
        <p:spPr>
          <a:xfrm>
            <a:off x="2140025" y="1640632"/>
            <a:ext cx="2577950" cy="307777"/>
          </a:xfrm>
          <a:prstGeom prst="rect">
            <a:avLst/>
          </a:prstGeom>
          <a:no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en-US" sz="1400" dirty="0" smtClean="0">
                <a:latin typeface="HGS創英角ﾎﾟｯﾌﾟ体" pitchFamily="50" charset="-128"/>
                <a:ea typeface="HGS創英角ﾎﾟｯﾌﾟ体" pitchFamily="50" charset="-128"/>
                <a:cs typeface="ＭＳ Ｐゴシック" pitchFamily="50" charset="-128"/>
              </a:rPr>
              <a:t>堺市新規就農者</a:t>
            </a:r>
            <a:r>
              <a:rPr lang="ja-JP" altLang="en-US" sz="1400" dirty="0">
                <a:latin typeface="HGS創英角ﾎﾟｯﾌﾟ体" pitchFamily="50" charset="-128"/>
                <a:ea typeface="HGS創英角ﾎﾟｯﾌﾟ体" pitchFamily="50" charset="-128"/>
                <a:cs typeface="ＭＳ Ｐゴシック" pitchFamily="50" charset="-128"/>
              </a:rPr>
              <a:t>支援相談窓口 </a:t>
            </a:r>
            <a:endParaRPr lang="ja-JP" altLang="en-US" dirty="0">
              <a:latin typeface="Arial" pitchFamily="34" charset="0"/>
              <a:ea typeface="ＭＳ Ｐゴシック" pitchFamily="50" charset="-128"/>
              <a:cs typeface="ＭＳ Ｐゴシック" pitchFamily="50" charset="-128"/>
            </a:endParaRPr>
          </a:p>
        </p:txBody>
      </p:sp>
      <p:sp>
        <p:nvSpPr>
          <p:cNvPr id="1470" name="Rectangle 9"/>
          <p:cNvSpPr>
            <a:spLocks noChangeArrowheads="1"/>
          </p:cNvSpPr>
          <p:nvPr/>
        </p:nvSpPr>
        <p:spPr>
          <a:xfrm>
            <a:off x="4863033" y="1928664"/>
            <a:ext cx="2238375" cy="323850"/>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altLang="ja-JP" sz="105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：相談窓口の支援内容</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1" name="Rectangle 5"/>
          <p:cNvSpPr>
            <a:spLocks noChangeArrowheads="1"/>
          </p:cNvSpPr>
          <p:nvPr/>
        </p:nvSpPr>
        <p:spPr>
          <a:xfrm>
            <a:off x="3573016" y="4232920"/>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2" name="Rectangle 5"/>
          <p:cNvSpPr>
            <a:spLocks noChangeArrowheads="1"/>
          </p:cNvSpPr>
          <p:nvPr/>
        </p:nvSpPr>
        <p:spPr>
          <a:xfrm>
            <a:off x="3573016" y="4953000"/>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3" name="Rectangle 5"/>
          <p:cNvSpPr>
            <a:spLocks noChangeArrowheads="1"/>
          </p:cNvSpPr>
          <p:nvPr/>
        </p:nvSpPr>
        <p:spPr>
          <a:xfrm>
            <a:off x="3632448" y="6430689"/>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 name="Rectangle 5"/>
          <p:cNvSpPr>
            <a:spLocks noChangeArrowheads="1"/>
          </p:cNvSpPr>
          <p:nvPr/>
        </p:nvSpPr>
        <p:spPr>
          <a:xfrm>
            <a:off x="3645024" y="7257256"/>
            <a:ext cx="516632" cy="466527"/>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lvl="0" algn="ctr" eaLnBrk="0" fontAlgn="base" hangingPunct="0">
              <a:spcBef>
                <a:spcPct val="0"/>
              </a:spcBef>
              <a:spcAft>
                <a:spcPct val="0"/>
              </a:spcAft>
            </a:pPr>
            <a:r>
              <a:rPr lang="ja-JP" altLang="ja-JP" sz="1200" dirty="0">
                <a:latin typeface="ＭＳ ゴシック" pitchFamily="49" charset="-128"/>
                <a:ea typeface="ＭＳ ゴシック" pitchFamily="49" charset="-128"/>
                <a:cs typeface="Times New Roman" pitchFamily="18" charset="0"/>
              </a:rPr>
              <a:t>★</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5" name="スライド番号プレースホルダー 12"/>
          <p:cNvSpPr>
            <a:spLocks noGrp="1"/>
          </p:cNvSpPr>
          <p:nvPr>
            <p:ph type="sldNum" sz="quarter" idx="12"/>
          </p:nvPr>
        </p:nvSpPr>
        <p:spPr>
          <a:xfrm>
            <a:off x="2036465" y="9561512"/>
            <a:ext cx="1600200" cy="527402"/>
          </a:xfrm>
        </p:spPr>
        <p:txBody>
          <a:bodyPr/>
          <a:lstStyle/>
          <a:p>
            <a:r>
              <a:rPr kumimoji="1" lang="ja-JP" altLang="en-US" dirty="0" smtClean="0">
                <a:solidFill>
                  <a:srgbClr val="002060"/>
                </a:solidFill>
              </a:rPr>
              <a:t>２０</a:t>
            </a:r>
            <a:endParaRPr kumimoji="1" lang="ja-JP" altLang="en-US" dirty="0">
              <a:solidFill>
                <a:srgbClr val="002060"/>
              </a:solidFill>
            </a:endParaRPr>
          </a:p>
        </p:txBody>
      </p:sp>
    </p:spTree>
    <p:extLst>
      <p:ext uri="{BB962C8B-B14F-4D97-AF65-F5344CB8AC3E}">
        <p14:creationId xmlns:p14="http://schemas.microsoft.com/office/powerpoint/2010/main" val="142426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77" name="コンテンツ プレースホルダー 4"/>
          <p:cNvPicPr>
            <a:picLocks noGrp="1" noChangeAspect="1"/>
          </p:cNvPicPr>
          <p:nvPr>
            <p:ph idx="1"/>
          </p:nvPr>
        </p:nvPicPr>
        <p:blipFill>
          <a:blip r:embed="rId1"/>
          <a:stretch>
            <a:fillRect/>
          </a:stretch>
        </p:blipFill>
        <p:spPr>
          <a:xfrm>
            <a:off x="2374174" y="3296816"/>
            <a:ext cx="2088843" cy="2304255"/>
          </a:xfrm>
          <a:prstGeom prst="rect"/>
        </p:spPr>
      </p:pic>
      <p:sp>
        <p:nvSpPr>
          <p:cNvPr id="1478" name="テキスト ボックス 1"/>
          <p:cNvSpPr txBox="1"/>
          <p:nvPr/>
        </p:nvSpPr>
        <p:spPr>
          <a:xfrm>
            <a:off x="390381" y="9223538"/>
            <a:ext cx="5198859" cy="523220"/>
          </a:xfrm>
          <a:prstGeom prst="rect">
            <a:avLst/>
          </a:prstGeom>
          <a:noFill/>
        </p:spPr>
        <p:txBody>
          <a:bodyPr wrap="non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関西広域連合　就農</a:t>
            </a:r>
            <a:r>
              <a:rPr lang="ja-JP" altLang="en-US" sz="1600" dirty="0">
                <a:latin typeface="HG丸ｺﾞｼｯｸM-PRO" panose="020F0600000000000000" pitchFamily="50" charset="-128"/>
                <a:ea typeface="HG丸ｺﾞｼｯｸM-PRO" panose="020F0600000000000000" pitchFamily="50" charset="-128"/>
              </a:rPr>
              <a:t>促進</a:t>
            </a:r>
            <a:r>
              <a:rPr kumimoji="1" lang="ja-JP" altLang="en-US" sz="1600" dirty="0" smtClean="0">
                <a:latin typeface="HG丸ｺﾞｼｯｸM-PRO" panose="020F0600000000000000" pitchFamily="50" charset="-128"/>
                <a:ea typeface="HG丸ｺﾞｼｯｸM-PRO" panose="020F0600000000000000" pitchFamily="50" charset="-128"/>
              </a:rPr>
              <a:t>サイト</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http://www.kouiki-kansai.jp/koikirengo/jisijimu/nosui/1183.html</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79" name="テキスト ボックス 3"/>
          <p:cNvSpPr txBox="1"/>
          <p:nvPr/>
        </p:nvSpPr>
        <p:spPr>
          <a:xfrm>
            <a:off x="3249034" y="9705528"/>
            <a:ext cx="2230098" cy="184666"/>
          </a:xfrm>
          <a:prstGeom prst="rect">
            <a:avLst/>
          </a:prstGeom>
          <a:noFill/>
        </p:spPr>
        <p:txBody>
          <a:bodyPr wrap="none" rtlCol="0">
            <a:spAutoFit/>
          </a:bodyPr>
          <a:lstStyle/>
          <a:p>
            <a:r>
              <a:rPr lang="en-US" altLang="ja-JP" sz="600" dirty="0" smtClean="0">
                <a:latin typeface="HG丸ｺﾞｼｯｸM-PRO" panose="020F0600000000000000" pitchFamily="50" charset="-128"/>
                <a:ea typeface="HG丸ｺﾞｼｯｸM-PRO" panose="020F0600000000000000" pitchFamily="50" charset="-128"/>
              </a:rPr>
              <a:t>※QR</a:t>
            </a:r>
            <a:r>
              <a:rPr lang="ja-JP" altLang="en-US" sz="600" dirty="0">
                <a:latin typeface="HG丸ｺﾞｼｯｸM-PRO" panose="020F0600000000000000" pitchFamily="50" charset="-128"/>
                <a:ea typeface="HG丸ｺﾞｼｯｸM-PRO" panose="020F0600000000000000" pitchFamily="50" charset="-128"/>
              </a:rPr>
              <a:t>コードは株式会社デンソーウェーブの登録商標です。</a:t>
            </a:r>
            <a:endParaRPr kumimoji="1" lang="ja-JP" altLang="en-US" sz="600" dirty="0">
              <a:latin typeface="HG丸ｺﾞｼｯｸM-PRO" panose="020F0600000000000000" pitchFamily="50" charset="-128"/>
              <a:ea typeface="HG丸ｺﾞｼｯｸM-PRO" panose="020F0600000000000000" pitchFamily="50" charset="-128"/>
            </a:endParaRPr>
          </a:p>
        </p:txBody>
      </p:sp>
      <p:pic>
        <p:nvPicPr>
          <p:cNvPr id="1480" name="Picture 2"/>
          <p:cNvPicPr>
            <a:picLocks noChangeAspect="1" noChangeArrowheads="1"/>
          </p:cNvPicPr>
          <p:nvPr/>
        </p:nvPicPr>
        <p:blipFill>
          <a:blip r:embed="rId2"/>
          <a:stretch>
            <a:fillRect/>
          </a:stretch>
        </p:blipFill>
        <p:spPr>
          <a:xfrm>
            <a:off x="4795817" y="9296850"/>
            <a:ext cx="419100" cy="219075"/>
          </a:xfrm>
          <a:prstGeom prst="rect">
            <a:avLst/>
          </a:prstGeom>
          <a:noFill/>
          <a:ln>
            <a:noFill/>
          </a:ln>
        </p:spPr>
      </p:pic>
      <p:sp>
        <p:nvSpPr>
          <p:cNvPr id="1481" name="正方形/長方形 11"/>
          <p:cNvSpPr/>
          <p:nvPr/>
        </p:nvSpPr>
        <p:spPr>
          <a:xfrm>
            <a:off x="3535491" y="9275517"/>
            <a:ext cx="1152128" cy="23735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2" name="テキスト ボックス 12"/>
          <p:cNvSpPr txBox="1"/>
          <p:nvPr/>
        </p:nvSpPr>
        <p:spPr>
          <a:xfrm>
            <a:off x="3576889" y="9237418"/>
            <a:ext cx="1082348"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関西　就農</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483" name="図 2"/>
          <p:cNvPicPr>
            <a:picLocks noChangeAspect="1"/>
          </p:cNvPicPr>
          <p:nvPr/>
        </p:nvPicPr>
        <p:blipFill>
          <a:blip r:embed="rId3"/>
          <a:stretch>
            <a:fillRect/>
          </a:stretch>
        </p:blipFill>
        <p:spPr>
          <a:xfrm>
            <a:off x="5661248" y="8913440"/>
            <a:ext cx="1009650" cy="1009650"/>
          </a:xfrm>
          <a:prstGeom prst="rect">
            <a:avLst/>
          </a:prstGeom>
        </p:spPr>
      </p:pic>
    </p:spTree>
    <p:extLst>
      <p:ext uri="{BB962C8B-B14F-4D97-AF65-F5344CB8AC3E}">
        <p14:creationId xmlns:p14="http://schemas.microsoft.com/office/powerpoint/2010/main" val="254627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7" name="片側の 2 つの角を丸めた四角形 1"/>
          <p:cNvSpPr/>
          <p:nvPr/>
        </p:nvSpPr>
        <p:spPr>
          <a:xfrm>
            <a:off x="37331" y="34354"/>
            <a:ext cx="6768752" cy="4977109"/>
          </a:xfrm>
          <a:prstGeom prst="round2SameRect">
            <a:avLst>
              <a:gd name="adj1" fmla="val 7464"/>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a:solidFill>
                  <a:srgbClr val="002060"/>
                </a:solidFill>
                <a:effectLst/>
                <a:ea typeface="ＭＳ ゴシック"/>
                <a:cs typeface="Times New Roman"/>
              </a:rPr>
              <a:t>◆</a:t>
            </a:r>
            <a:r>
              <a:rPr lang="ja-JP" kern="100" dirty="0" smtClean="0">
                <a:solidFill>
                  <a:srgbClr val="002060"/>
                </a:solidFill>
                <a:effectLst/>
                <a:ea typeface="ＭＳ ゴシック"/>
                <a:cs typeface="Times New Roman"/>
              </a:rPr>
              <a:t>就農</a:t>
            </a:r>
            <a:r>
              <a:rPr lang="ja-JP" altLang="en-US" kern="100" dirty="0" smtClean="0">
                <a:solidFill>
                  <a:srgbClr val="002060"/>
                </a:solidFill>
                <a:ea typeface="ＭＳ ゴシック"/>
                <a:cs typeface="Times New Roman"/>
              </a:rPr>
              <a:t>関連イベント・相談窓口</a:t>
            </a:r>
            <a:endParaRPr lang="en-US" altLang="ja-JP" kern="100" dirty="0" smtClean="0">
              <a:solidFill>
                <a:srgbClr val="002060"/>
              </a:solidFill>
              <a:ea typeface="ＭＳ ゴシック"/>
              <a:cs typeface="Times New Roman"/>
            </a:endParaRPr>
          </a:p>
          <a:p>
            <a:pPr algn="l">
              <a:spcAft>
                <a:spcPts val="0"/>
              </a:spcAft>
            </a:pPr>
            <a:endParaRPr lang="en-US" altLang="ja-JP" sz="1200" kern="100" dirty="0" smtClean="0">
              <a:solidFill>
                <a:srgbClr val="002060"/>
              </a:solidFill>
              <a:effectLst/>
              <a:ea typeface="ＭＳ ゴシック"/>
              <a:cs typeface="Times New Roman"/>
            </a:endParaRPr>
          </a:p>
          <a:p>
            <a:r>
              <a:rPr lang="ja-JP" altLang="en-US" sz="13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①就農イベント・農業体験など</a:t>
            </a:r>
            <a:endParaRPr lang="en-US" altLang="ja-JP" sz="13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予定が決まり次第、県および下記②担い手育成基金の</a:t>
            </a:r>
            <a:r>
              <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HP</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でお知らせします。</a:t>
            </a:r>
            <a:endPar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lnSpc>
                <a:spcPct val="150000"/>
              </a:lnSpc>
              <a:spcAft>
                <a:spcPts val="0"/>
              </a:spcAft>
            </a:pPr>
            <a:endParaRPr lang="en-US" altLang="ja-JP" sz="13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lnSpc>
                <a:spcPct val="150000"/>
              </a:lnSpc>
              <a:spcAft>
                <a:spcPts val="0"/>
              </a:spcAft>
            </a:pPr>
            <a:r>
              <a:rPr lang="ja-JP" altLang="en-US" sz="13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②就農相談窓口</a:t>
            </a:r>
            <a:endParaRPr lang="en-US" altLang="ja-JP" sz="13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下記機関において、就農相談員による面談、電話、メール等による相談を一年を通じて受け付けています。詳しくは基金</a:t>
            </a:r>
            <a:r>
              <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H</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Ｐ</a:t>
            </a:r>
            <a:r>
              <a:rPr lang="ja-JP" altLang="en-US" sz="1300" dirty="0" smtClean="0">
                <a:solidFill>
                  <a:schemeClr val="tx2"/>
                </a:solidFill>
                <a:latin typeface="HG丸ｺﾞｼｯｸM-PRO" panose="020F0600000000000000" pitchFamily="50" charset="-128"/>
                <a:ea typeface="HG丸ｺﾞｼｯｸM-PRO" panose="020F0600000000000000" pitchFamily="50" charset="-128"/>
              </a:rPr>
              <a:t>をご覧ください。</a:t>
            </a:r>
            <a:endParaRPr lang="en-US" altLang="ja-JP" sz="1300" dirty="0" smtClean="0">
              <a:solidFill>
                <a:schemeClr val="tx2"/>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2"/>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200" dirty="0" smtClean="0">
              <a:solidFill>
                <a:schemeClr val="tx2"/>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2"/>
              </a:solidFill>
              <a:latin typeface="HG丸ｺﾞｼｯｸM-PRO" panose="020F0600000000000000" pitchFamily="50" charset="-128"/>
              <a:ea typeface="HG丸ｺﾞｼｯｸM-PRO" panose="020F0600000000000000" pitchFamily="50" charset="-128"/>
            </a:endParaRPr>
          </a:p>
          <a:p>
            <a:r>
              <a:rPr lang="en-US" altLang="ja-JP" sz="1200" dirty="0" smtClean="0">
                <a:solidFill>
                  <a:schemeClr val="tx2"/>
                </a:solidFill>
                <a:latin typeface="HG丸ｺﾞｼｯｸM-PRO" panose="020F0600000000000000" pitchFamily="50" charset="-128"/>
                <a:ea typeface="HG丸ｺﾞｼｯｸM-PRO" panose="020F0600000000000000" pitchFamily="50" charset="-128"/>
              </a:rPr>
              <a:t>※</a:t>
            </a:r>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就農予定地が決まっている方等には、県の農業農村振興事務所農産普及課において、</a:t>
            </a:r>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a:solidFill>
                  <a:srgbClr val="00206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就農相談を受け付けています。</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148" name="正方形/長方形 7"/>
          <p:cNvSpPr/>
          <p:nvPr/>
        </p:nvSpPr>
        <p:spPr>
          <a:xfrm>
            <a:off x="51917" y="5241032"/>
            <a:ext cx="6761459" cy="2370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　◆就農研修制度</a:t>
            </a:r>
            <a:endParaRPr lang="en-US" alt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滋賀県立農業大学校に「養成科」と「就農科」を設置しています。</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「養成科」は、修業年限２年で、高度な専門知識と技術・経営能力を持つ農業者を　</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育成します。「就農科」は県内で就農を目指す方々を対象に、１年間の実践的な農場</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実習や講義を行います。</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ct val="150000"/>
              </a:lnSpc>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農業大学校</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HP</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アドレス　</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https://www.pref.shiga.lg.jp/nougicenter/daigakkou/about/</a:t>
            </a:r>
          </a:p>
          <a:p>
            <a:r>
              <a:rPr lang="ja-JP" altLang="en-US" sz="1100" u="sng"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en-US" altLang="ja-JP" sz="1100" u="sng"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149" name="片側の 2 つの角を丸めた四角形 8"/>
          <p:cNvSpPr/>
          <p:nvPr/>
        </p:nvSpPr>
        <p:spPr>
          <a:xfrm>
            <a:off x="44624" y="8914093"/>
            <a:ext cx="6761459" cy="720080"/>
          </a:xfrm>
          <a:prstGeom prst="round2SameRect">
            <a:avLst>
              <a:gd name="adj1" fmla="val 0"/>
              <a:gd name="adj2" fmla="val 2702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3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【お問い合わせ先</a:t>
            </a:r>
            <a:r>
              <a:rPr lang="ja-JP"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a:t>
            </a:r>
            <a:endParaRPr lang="en-US" altLang="ja-JP"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滋賀県農政水産部みらいの農業振興課地域農業戦略室　☎</a:t>
            </a:r>
            <a:r>
              <a:rPr lang="en-US" altLang="ja-JP"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077-528-3845</a:t>
            </a:r>
          </a:p>
          <a:p>
            <a:pPr algn="l">
              <a:spcAft>
                <a:spcPts val="0"/>
              </a:spcAft>
            </a:pPr>
            <a:r>
              <a:rPr lang="ja-JP" altLang="en-US"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（公財）滋賀県農林漁業担い手育成基金　☎</a:t>
            </a:r>
            <a:r>
              <a:rPr lang="en-US" altLang="ja-JP" sz="1300" dirty="0">
                <a:solidFill>
                  <a:srgbClr val="002060"/>
                </a:solidFill>
                <a:latin typeface="HG丸ｺﾞｼｯｸM-PRO" panose="020F0600000000000000" pitchFamily="50" charset="-128"/>
                <a:ea typeface="HG丸ｺﾞｼｯｸM-PRO" panose="020F0600000000000000" pitchFamily="50" charset="-128"/>
              </a:rPr>
              <a:t> </a:t>
            </a:r>
            <a:r>
              <a:rPr lang="en-US" altLang="ja-JP" sz="1300" dirty="0" smtClean="0">
                <a:solidFill>
                  <a:srgbClr val="002060"/>
                </a:solidFill>
                <a:latin typeface="HG丸ｺﾞｼｯｸM-PRO" panose="020F0600000000000000" pitchFamily="50" charset="-128"/>
                <a:ea typeface="HG丸ｺﾞｼｯｸM-PRO" panose="020F0600000000000000" pitchFamily="50" charset="-128"/>
              </a:rPr>
              <a:t>077-523-5505</a:t>
            </a:r>
            <a:r>
              <a:rPr lang="ja-JP" altLang="en-US" sz="13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3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150" name="片側の 2 つの角を丸めた四角形 9"/>
          <p:cNvSpPr/>
          <p:nvPr/>
        </p:nvSpPr>
        <p:spPr>
          <a:xfrm>
            <a:off x="51917" y="7841360"/>
            <a:ext cx="6768752" cy="1000071"/>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lnSpc>
                <a:spcPct val="150000"/>
              </a:lnSpc>
              <a:spcAft>
                <a:spcPts val="0"/>
              </a:spcAft>
            </a:pPr>
            <a:r>
              <a:rPr 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b="1" kern="100" dirty="0">
                <a:solidFill>
                  <a:srgbClr val="002060"/>
                </a:solidFill>
                <a:latin typeface="ＭＳ ゴシック" panose="020B0609070205080204" pitchFamily="49" charset="-128"/>
                <a:ea typeface="ＭＳ ゴシック" panose="020B0609070205080204" pitchFamily="49" charset="-128"/>
                <a:cs typeface="Times New Roman"/>
              </a:rPr>
              <a:t>補助</a:t>
            </a:r>
            <a:r>
              <a:rPr lang="ja-JP" altLang="en-US" b="1" kern="100" dirty="0" smtClean="0">
                <a:solidFill>
                  <a:srgbClr val="002060"/>
                </a:solidFill>
                <a:latin typeface="ＭＳ ゴシック" panose="020B0609070205080204" pitchFamily="49" charset="-128"/>
                <a:ea typeface="ＭＳ ゴシック" panose="020B0609070205080204" pitchFamily="49" charset="-128"/>
                <a:cs typeface="Times New Roman"/>
              </a:rPr>
              <a:t>事業の概要</a:t>
            </a:r>
            <a:endParaRPr lang="en-US" altLang="ja-JP" b="1" kern="100" dirty="0" smtClean="0">
              <a:solidFill>
                <a:srgbClr val="002060"/>
              </a:solidFill>
              <a:latin typeface="ＭＳ ゴシック" panose="020B0609070205080204" pitchFamily="49" charset="-128"/>
              <a:ea typeface="ＭＳ ゴシック" panose="020B0609070205080204" pitchFamily="49" charset="-128"/>
              <a:cs typeface="Times New Roman"/>
            </a:endParaRPr>
          </a:p>
          <a:p>
            <a:pPr indent="177800"/>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就農準備資金、経営開始資金、雇用就農資金および青年等就農資金等の事業を活用</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できます。</a:t>
            </a:r>
            <a:endParaRPr lang="ja-JP" sz="11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graphicFrame>
        <p:nvGraphicFramePr>
          <p:cNvPr id="1151" name="表 3"/>
          <p:cNvGraphicFramePr>
            <a:graphicFrameLocks noGrp="1"/>
          </p:cNvGraphicFramePr>
          <p:nvPr>
            <p:extLst/>
          </p:nvPr>
        </p:nvGraphicFramePr>
        <p:xfrm>
          <a:off x="176108" y="1208584"/>
          <a:ext cx="6505785" cy="1550539"/>
        </p:xfrm>
        <a:graphic>
          <a:graphicData uri="http://schemas.openxmlformats.org/drawingml/2006/table">
            <a:tbl>
              <a:tblPr firstRow="1" bandRow="1">
                <a:tableStyleId>{5C22544A-7EE6-4342-B048-85BDC9FD1C3A}</a:tableStyleId>
              </a:tblPr>
              <a:tblGrid>
                <a:gridCol w="2385150">
                  <a:extLst>
                    <a:ext uri="{9D8B030D-6E8A-4147-A177-3AD203B41FA5}"/>
                  </a:extLst>
                </a:gridCol>
                <a:gridCol w="2379910">
                  <a:extLst>
                    <a:ext uri="{9D8B030D-6E8A-4147-A177-3AD203B41FA5}"/>
                  </a:extLst>
                </a:gridCol>
                <a:gridCol w="1740725">
                  <a:extLst>
                    <a:ext uri="{9D8B030D-6E8A-4147-A177-3AD203B41FA5}"/>
                  </a:extLst>
                </a:gridCol>
              </a:tblGrid>
              <a:tr h="149373">
                <a:tc>
                  <a:txBody>
                    <a:bodyPr/>
                    <a:lstStyle/>
                    <a:p>
                      <a:pPr algn="ct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内容</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日時</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場所</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58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rgbClr val="002060"/>
                          </a:solidFill>
                          <a:latin typeface="HG丸ｺﾞｼｯｸM-PRO" panose="020F0600000000000000" pitchFamily="50" charset="-128"/>
                          <a:ea typeface="HG丸ｺﾞｼｯｸM-PRO" panose="020F0600000000000000" pitchFamily="50" charset="-128"/>
                        </a:rPr>
                        <a:t>しがの農林水産業 就業相談会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rgbClr val="002060"/>
                          </a:solidFill>
                          <a:latin typeface="HG丸ｺﾞｼｯｸM-PRO" panose="020F0600000000000000" pitchFamily="50" charset="-128"/>
                          <a:ea typeface="HG丸ｺﾞｼｯｸM-PRO" panose="020F0600000000000000" pitchFamily="50" charset="-128"/>
                        </a:rPr>
                        <a:t>年１回（２月頃予定）</a:t>
                      </a:r>
                      <a:endParaRPr kumimoji="1" lang="en-US" altLang="ja-JP" sz="1100" u="none" dirty="0" smtClean="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rgbClr val="002060"/>
                          </a:solidFill>
                          <a:latin typeface="HG丸ｺﾞｼｯｸM-PRO" panose="020F0600000000000000" pitchFamily="50" charset="-128"/>
                          <a:ea typeface="HG丸ｺﾞｼｯｸM-PRO" panose="020F0600000000000000" pitchFamily="50" charset="-128"/>
                        </a:rPr>
                        <a:t>大津市</a:t>
                      </a:r>
                      <a:endParaRPr kumimoji="1" lang="en-US" altLang="ja-JP" sz="1100" u="none" dirty="0" smtClean="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5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就農準備講座</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年２回（</a:t>
                      </a:r>
                      <a:r>
                        <a:rPr kumimoji="1" lang="en-US" altLang="ja-JP"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7</a:t>
                      </a:r>
                      <a:r>
                        <a:rPr kumimoji="1" lang="ja-JP" altLang="en-US"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月</a:t>
                      </a:r>
                      <a:r>
                        <a:rPr kumimoji="1" lang="en-US" altLang="ja-JP"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17</a:t>
                      </a:r>
                      <a:r>
                        <a:rPr kumimoji="1" lang="ja-JP" altLang="en-US"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日、１月頃予定）</a:t>
                      </a:r>
                      <a:endParaRPr kumimoji="1" lang="en-US" altLang="ja-JP"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rgbClr val="002060"/>
                          </a:solidFill>
                          <a:latin typeface="HG丸ｺﾞｼｯｸM-PRO" panose="020F0600000000000000" pitchFamily="50" charset="-128"/>
                          <a:ea typeface="HG丸ｺﾞｼｯｸM-PRO" panose="020F0600000000000000" pitchFamily="50" charset="-128"/>
                        </a:rPr>
                        <a:t>近江八幡市、大津市等</a:t>
                      </a:r>
                      <a:endParaRPr kumimoji="1" lang="en-US" altLang="ja-JP" sz="1100" u="none" dirty="0" smtClean="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325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短期農業体験（体験期間</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1</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2</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日）</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申込：令和５年</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1</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月末まで</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県内</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183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女性のためのアグリカフェ</a:t>
                      </a:r>
                      <a:endPar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現地バスツアー</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rPr>
                        <a:t>各年２～３回</a:t>
                      </a:r>
                      <a:endParaRPr kumimoji="1" lang="en-US" altLang="ja-JP" sz="1100" u="none" kern="1200" dirty="0" smtClean="0">
                        <a:solidFill>
                          <a:srgbClr val="002060"/>
                        </a:solidFill>
                        <a:latin typeface="HG丸ｺﾞｼｯｸM-PRO" panose="020F0600000000000000" pitchFamily="50" charset="-128"/>
                        <a:ea typeface="HG丸ｺﾞｼｯｸM-PRO" panose="020F0600000000000000" pitchFamily="50" charset="-128"/>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rgbClr val="002060"/>
                          </a:solidFill>
                          <a:latin typeface="HG丸ｺﾞｼｯｸM-PRO" panose="020F0600000000000000" pitchFamily="50" charset="-128"/>
                          <a:ea typeface="HG丸ｺﾞｼｯｸM-PRO" panose="020F0600000000000000" pitchFamily="50" charset="-128"/>
                        </a:rPr>
                        <a:t>県内</a:t>
                      </a:r>
                      <a:endParaRPr kumimoji="1" lang="en-US" altLang="ja-JP" sz="1100" u="none" dirty="0" smtClean="0">
                        <a:solidFill>
                          <a:srgbClr val="002060"/>
                        </a:solidFill>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graphicFrame>
        <p:nvGraphicFramePr>
          <p:cNvPr id="1152" name="表 2"/>
          <p:cNvGraphicFramePr>
            <a:graphicFrameLocks noGrp="1"/>
          </p:cNvGraphicFramePr>
          <p:nvPr>
            <p:extLst/>
          </p:nvPr>
        </p:nvGraphicFramePr>
        <p:xfrm>
          <a:off x="260648" y="3748972"/>
          <a:ext cx="6048672" cy="546275"/>
        </p:xfrm>
        <a:graphic>
          <a:graphicData uri="http://schemas.openxmlformats.org/drawingml/2006/table">
            <a:tbl>
              <a:tblPr firstRow="1" bandRow="1">
                <a:tableStyleId>{5C22544A-7EE6-4342-B048-85BDC9FD1C3A}</a:tableStyleId>
              </a:tblPr>
              <a:tblGrid>
                <a:gridCol w="2743597">
                  <a:extLst>
                    <a:ext uri="{9D8B030D-6E8A-4147-A177-3AD203B41FA5}"/>
                  </a:extLst>
                </a:gridCol>
                <a:gridCol w="1872208">
                  <a:extLst>
                    <a:ext uri="{9D8B030D-6E8A-4147-A177-3AD203B41FA5}"/>
                  </a:extLst>
                </a:gridCol>
                <a:gridCol w="1432867">
                  <a:extLst>
                    <a:ext uri="{9D8B030D-6E8A-4147-A177-3AD203B41FA5}"/>
                  </a:extLst>
                </a:gridCol>
              </a:tblGrid>
              <a:tr h="218301">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名称</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住所</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電話番号</a:t>
                      </a:r>
                      <a:endParaRPr kumimoji="1" lang="ja-JP" altLang="en-US" sz="11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285755">
                <a:tc>
                  <a:txBody>
                    <a:bodyPr/>
                    <a:lstStyle/>
                    <a:p>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（公財）滋賀県農林漁業担い手育成基金</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大津市松本</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1</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丁目</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2</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番</a:t>
                      </a:r>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20</a:t>
                      </a:r>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号</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100" dirty="0" smtClean="0">
                          <a:solidFill>
                            <a:srgbClr val="002060"/>
                          </a:solidFill>
                          <a:latin typeface="HG丸ｺﾞｼｯｸM-PRO" panose="020F0600000000000000" pitchFamily="50" charset="-128"/>
                          <a:ea typeface="HG丸ｺﾞｼｯｸM-PRO" panose="020F0600000000000000" pitchFamily="50" charset="-128"/>
                        </a:rPr>
                        <a:t>077-523-5505</a:t>
                      </a:r>
                    </a:p>
                  </a:txBody>
                  <a:tcPr/>
                </a:tc>
                <a:extLst>
                  <a:ext uri="{0D108BD9-81ED-4DB2-BD59-A6C34878D82A}"/>
                </a:extLst>
              </a:tr>
            </a:tbl>
          </a:graphicData>
        </a:graphic>
      </p:graphicFrame>
      <p:graphicFrame>
        <p:nvGraphicFramePr>
          <p:cNvPr id="1153" name="表 4"/>
          <p:cNvGraphicFramePr>
            <a:graphicFrameLocks noGrp="1"/>
          </p:cNvGraphicFramePr>
          <p:nvPr>
            <p:extLst/>
          </p:nvPr>
        </p:nvGraphicFramePr>
        <p:xfrm>
          <a:off x="469379" y="6609184"/>
          <a:ext cx="5904656" cy="569274"/>
        </p:xfrm>
        <a:graphic>
          <a:graphicData uri="http://schemas.openxmlformats.org/drawingml/2006/table">
            <a:tbl>
              <a:tblPr firstRow="1" bandRow="1">
                <a:tableStyleId>{5C22544A-7EE6-4342-B048-85BDC9FD1C3A}</a:tableStyleId>
              </a:tblPr>
              <a:tblGrid>
                <a:gridCol w="1584176">
                  <a:extLst>
                    <a:ext uri="{9D8B030D-6E8A-4147-A177-3AD203B41FA5}"/>
                  </a:extLst>
                </a:gridCol>
                <a:gridCol w="2592288">
                  <a:extLst>
                    <a:ext uri="{9D8B030D-6E8A-4147-A177-3AD203B41FA5}"/>
                  </a:extLst>
                </a:gridCol>
                <a:gridCol w="1728192">
                  <a:extLst>
                    <a:ext uri="{9D8B030D-6E8A-4147-A177-3AD203B41FA5}"/>
                  </a:extLst>
                </a:gridCol>
              </a:tblGrid>
              <a:tr h="187072">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名称</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住所</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電話番号</a:t>
                      </a:r>
                      <a:endParaRPr kumimoji="1" lang="ja-JP" altLang="en-US" sz="11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308754">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滋賀県立農業大学校</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滋賀県近江八幡市安土町大中</a:t>
                      </a:r>
                      <a:r>
                        <a:rPr kumimoji="1" lang="en-US" altLang="ja-JP" sz="1100" dirty="0" smtClean="0">
                          <a:latin typeface="HG丸ｺﾞｼｯｸM-PRO" panose="020F0600000000000000" pitchFamily="50" charset="-128"/>
                          <a:ea typeface="HG丸ｺﾞｼｯｸM-PRO" panose="020F0600000000000000" pitchFamily="50" charset="-128"/>
                        </a:rPr>
                        <a:t>503</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100" dirty="0" smtClean="0">
                          <a:latin typeface="HG丸ｺﾞｼｯｸM-PRO" panose="020F0600000000000000" pitchFamily="50" charset="-128"/>
                          <a:ea typeface="HG丸ｺﾞｼｯｸM-PRO" panose="020F0600000000000000" pitchFamily="50" charset="-128"/>
                        </a:rPr>
                        <a:t>0748-46-2551</a:t>
                      </a:r>
                      <a:endParaRPr kumimoji="1" lang="ja-JP" altLang="en-US" sz="11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sp>
        <p:nvSpPr>
          <p:cNvPr id="1154" name="スライド番号プレースホルダー 1"/>
          <p:cNvSpPr>
            <a:spLocks noGrp="1"/>
          </p:cNvSpPr>
          <p:nvPr>
            <p:ph type="sldNum" sz="quarter" idx="12"/>
          </p:nvPr>
        </p:nvSpPr>
        <p:spPr>
          <a:xfrm>
            <a:off x="1988840" y="9580562"/>
            <a:ext cx="1600200" cy="527402"/>
          </a:xfrm>
        </p:spPr>
        <p:txBody>
          <a:bodyPr/>
          <a:lstStyle/>
          <a:p>
            <a:r>
              <a:rPr kumimoji="1" lang="ja-JP" altLang="en-US" dirty="0" smtClean="0">
                <a:solidFill>
                  <a:srgbClr val="002060"/>
                </a:solidFill>
              </a:rPr>
              <a:t>２</a:t>
            </a:r>
            <a:endParaRPr kumimoji="1" lang="ja-JP" altLang="en-US" dirty="0">
              <a:solidFill>
                <a:srgbClr val="002060"/>
              </a:solidFill>
            </a:endParaRPr>
          </a:p>
        </p:txBody>
      </p:sp>
    </p:spTree>
    <p:extLst>
      <p:ext uri="{BB962C8B-B14F-4D97-AF65-F5344CB8AC3E}">
        <p14:creationId xmlns:p14="http://schemas.microsoft.com/office/powerpoint/2010/main" val="143511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56" name="グラフ 15"/>
          <p:cNvGraphicFramePr/>
          <p:nvPr>
            <p:extLst/>
          </p:nvPr>
        </p:nvGraphicFramePr>
        <p:xfrm>
          <a:off x="4293096" y="4951134"/>
          <a:ext cx="3096344" cy="2390194"/>
        </p:xfrm>
        <a:graphic>
          <a:graphicData uri="http://schemas.openxmlformats.org/drawingml/2006/chart">
            <c:chart xmlns:c="http://schemas.openxmlformats.org/drawingml/2006/chart" xmlns:r="http://schemas.openxmlformats.org/officeDocument/2006/relationships" r:id="rId1"/>
          </a:graphicData>
        </a:graphic>
      </p:graphicFrame>
      <p:sp>
        <p:nvSpPr>
          <p:cNvPr id="1157"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58" name="正方形/長方形 2"/>
          <p:cNvSpPr/>
          <p:nvPr/>
        </p:nvSpPr>
        <p:spPr>
          <a:xfrm>
            <a:off x="44624" y="55356"/>
            <a:ext cx="3397198" cy="14652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a:solidFill>
                  <a:srgbClr val="FFFFFF"/>
                </a:solidFill>
                <a:latin typeface="ＭＳ Ｐゴシック"/>
                <a:ea typeface="ＤＨＰ特太ゴシック体"/>
                <a:cs typeface="Times New Roman"/>
              </a:rPr>
              <a:t>京都府</a:t>
            </a:r>
            <a:endParaRPr lang="ja-JP" sz="5400" dirty="0">
              <a:effectLst/>
              <a:latin typeface="ＭＳ Ｐゴシック"/>
              <a:cs typeface="ＭＳ Ｐゴシック"/>
            </a:endParaRPr>
          </a:p>
        </p:txBody>
      </p:sp>
      <p:sp>
        <p:nvSpPr>
          <p:cNvPr id="1159" name="正方形/長方形 1"/>
          <p:cNvSpPr/>
          <p:nvPr/>
        </p:nvSpPr>
        <p:spPr>
          <a:xfrm>
            <a:off x="3443563" y="55356"/>
            <a:ext cx="3369813" cy="14652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1400" dirty="0">
                <a:solidFill>
                  <a:schemeClr val="tx1">
                    <a:lumMod val="75000"/>
                    <a:lumOff val="25000"/>
                  </a:schemeClr>
                </a:solidFill>
                <a:latin typeface="ＭＳ Ｐゴシック"/>
                <a:ea typeface="HGP創英ﾌﾟﾚｾﾞﾝｽEB"/>
                <a:cs typeface="Times New Roman"/>
              </a:rPr>
              <a:t>　　京都府農林水産</a:t>
            </a:r>
            <a:r>
              <a:rPr lang="ja-JP" sz="1400" dirty="0">
                <a:solidFill>
                  <a:schemeClr val="tx1">
                    <a:lumMod val="75000"/>
                    <a:lumOff val="25000"/>
                  </a:schemeClr>
                </a:solidFill>
                <a:effectLst/>
                <a:latin typeface="ＭＳ Ｐゴシック"/>
                <a:ea typeface="HGP創英ﾌﾟﾚｾﾞﾝｽEB"/>
                <a:cs typeface="Times New Roman"/>
              </a:rPr>
              <a:t>部</a:t>
            </a:r>
            <a:r>
              <a:rPr lang="ja-JP" altLang="en-US" sz="1400" dirty="0">
                <a:solidFill>
                  <a:schemeClr val="tx1">
                    <a:lumMod val="75000"/>
                    <a:lumOff val="25000"/>
                  </a:schemeClr>
                </a:solidFill>
                <a:effectLst/>
                <a:latin typeface="ＭＳ Ｐゴシック"/>
                <a:ea typeface="HGP創英ﾌﾟﾚｾﾞﾝｽEB"/>
                <a:cs typeface="Times New Roman"/>
              </a:rPr>
              <a:t>　</a:t>
            </a:r>
            <a:endParaRPr lang="ja-JP" sz="1400" dirty="0">
              <a:solidFill>
                <a:schemeClr val="tx1">
                  <a:lumMod val="75000"/>
                  <a:lumOff val="25000"/>
                </a:schemeClr>
              </a:solidFill>
              <a:effectLst/>
              <a:latin typeface="ＭＳ Ｐゴシック"/>
              <a:cs typeface="ＭＳ Ｐゴシック"/>
            </a:endParaRPr>
          </a:p>
          <a:p>
            <a:pPr>
              <a:spcAft>
                <a:spcPts val="0"/>
              </a:spcAft>
            </a:pPr>
            <a:r>
              <a:rPr lang="ja-JP" altLang="en-US" sz="1400" dirty="0">
                <a:solidFill>
                  <a:schemeClr val="tx1">
                    <a:lumMod val="75000"/>
                    <a:lumOff val="25000"/>
                  </a:schemeClr>
                </a:solidFill>
                <a:latin typeface="ＭＳ Ｐゴシック"/>
                <a:ea typeface="HGP創英ﾌﾟﾚｾﾞﾝｽEB"/>
                <a:cs typeface="Times New Roman"/>
              </a:rPr>
              <a:t>　　経営支援・担い手育成</a:t>
            </a:r>
            <a:r>
              <a:rPr lang="ja-JP" sz="1400" dirty="0">
                <a:solidFill>
                  <a:schemeClr val="tx1">
                    <a:lumMod val="75000"/>
                    <a:lumOff val="25000"/>
                  </a:schemeClr>
                </a:solidFill>
                <a:effectLst/>
                <a:latin typeface="ＭＳ Ｐゴシック"/>
                <a:ea typeface="HGP創英ﾌﾟﾚｾﾞﾝｽEB"/>
                <a:cs typeface="Times New Roman"/>
              </a:rPr>
              <a:t>課</a:t>
            </a:r>
            <a:endParaRPr lang="en-US" altLang="ja-JP" sz="1400" dirty="0">
              <a:solidFill>
                <a:schemeClr val="tx1">
                  <a:lumMod val="75000"/>
                  <a:lumOff val="25000"/>
                </a:schemeClr>
              </a:solidFill>
              <a:effectLst/>
              <a:latin typeface="ＭＳ Ｐゴシック"/>
              <a:ea typeface="HGP創英ﾌﾟﾚｾﾞﾝｽEB"/>
              <a:cs typeface="Times New Roman"/>
            </a:endParaRPr>
          </a:p>
          <a:p>
            <a:pPr>
              <a:spcAft>
                <a:spcPts val="0"/>
              </a:spcAft>
            </a:pPr>
            <a:endParaRPr lang="ja-JP" sz="1400" dirty="0">
              <a:solidFill>
                <a:schemeClr val="tx1">
                  <a:lumMod val="75000"/>
                  <a:lumOff val="25000"/>
                </a:schemeClr>
              </a:solidFill>
              <a:effectLst/>
              <a:latin typeface="ＭＳ Ｐゴシック"/>
              <a:cs typeface="ＭＳ Ｐゴシック"/>
            </a:endParaRPr>
          </a:p>
          <a:p>
            <a:pPr>
              <a:spcAft>
                <a:spcPts val="0"/>
              </a:spcAft>
            </a:pPr>
            <a:r>
              <a:rPr lang="ja-JP" altLang="en-US" sz="1200" dirty="0">
                <a:solidFill>
                  <a:schemeClr val="tx1">
                    <a:lumMod val="75000"/>
                    <a:lumOff val="25000"/>
                  </a:schemeClr>
                </a:solidFill>
                <a:effectLst/>
                <a:latin typeface="ＭＳ Ｐゴシック"/>
                <a:ea typeface="HGP創英ﾌﾟﾚｾﾞﾝｽEB"/>
                <a:cs typeface="Times New Roman"/>
              </a:rPr>
              <a:t>　　</a:t>
            </a:r>
            <a:r>
              <a:rPr lang="ja-JP" sz="1200" dirty="0">
                <a:solidFill>
                  <a:schemeClr val="tx1">
                    <a:lumMod val="75000"/>
                    <a:lumOff val="25000"/>
                  </a:schemeClr>
                </a:solidFill>
                <a:effectLst/>
                <a:latin typeface="ＭＳ Ｐゴシック"/>
                <a:ea typeface="HGP創英ﾌﾟﾚｾﾞﾝｽEB"/>
                <a:cs typeface="Times New Roman"/>
              </a:rPr>
              <a:t>〒</a:t>
            </a:r>
            <a:r>
              <a:rPr lang="ja-JP" altLang="en-US" sz="1200" dirty="0">
                <a:solidFill>
                  <a:schemeClr val="tx1">
                    <a:lumMod val="75000"/>
                    <a:lumOff val="25000"/>
                  </a:schemeClr>
                </a:solidFill>
                <a:latin typeface="ＭＳ Ｐゴシック"/>
                <a:ea typeface="HGP創英ﾌﾟﾚｾﾞﾝｽEB"/>
                <a:cs typeface="Times New Roman"/>
              </a:rPr>
              <a:t>６０２</a:t>
            </a:r>
            <a:r>
              <a:rPr lang="ja-JP" sz="1200" dirty="0">
                <a:solidFill>
                  <a:schemeClr val="tx1">
                    <a:lumMod val="75000"/>
                    <a:lumOff val="25000"/>
                  </a:schemeClr>
                </a:solidFill>
                <a:effectLst/>
                <a:latin typeface="ＭＳ Ｐゴシック"/>
                <a:ea typeface="HGP創英ﾌﾟﾚｾﾞﾝｽEB"/>
                <a:cs typeface="Times New Roman"/>
              </a:rPr>
              <a:t>－</a:t>
            </a:r>
            <a:r>
              <a:rPr lang="ja-JP" altLang="en-US" sz="1200" dirty="0">
                <a:solidFill>
                  <a:schemeClr val="tx1">
                    <a:lumMod val="75000"/>
                    <a:lumOff val="25000"/>
                  </a:schemeClr>
                </a:solidFill>
                <a:effectLst/>
                <a:latin typeface="ＭＳ Ｐゴシック"/>
                <a:ea typeface="HGP創英ﾌﾟﾚｾﾞﾝｽEB"/>
                <a:cs typeface="Times New Roman"/>
              </a:rPr>
              <a:t>８５７０</a:t>
            </a:r>
            <a:endParaRPr lang="ja-JP" sz="1200" dirty="0">
              <a:solidFill>
                <a:schemeClr val="tx1">
                  <a:lumMod val="75000"/>
                  <a:lumOff val="25000"/>
                </a:schemeClr>
              </a:solidFill>
              <a:effectLst/>
              <a:latin typeface="ＭＳ Ｐゴシック"/>
              <a:cs typeface="ＭＳ Ｐゴシック"/>
            </a:endParaRPr>
          </a:p>
          <a:p>
            <a:pPr>
              <a:spcAft>
                <a:spcPts val="0"/>
              </a:spcAft>
            </a:pPr>
            <a:r>
              <a:rPr lang="ja-JP" altLang="en-US" sz="1200" dirty="0">
                <a:solidFill>
                  <a:schemeClr val="tx1">
                    <a:lumMod val="75000"/>
                    <a:lumOff val="25000"/>
                  </a:schemeClr>
                </a:solidFill>
                <a:latin typeface="ＭＳ Ｐゴシック"/>
                <a:ea typeface="HGP創英ﾌﾟﾚｾﾞﾝｽEB"/>
                <a:cs typeface="Times New Roman"/>
              </a:rPr>
              <a:t>　　京都市上京区下立売通新町西入薮ノ内町</a:t>
            </a:r>
            <a:endParaRPr lang="ja-JP" sz="1200" dirty="0">
              <a:solidFill>
                <a:schemeClr val="tx1">
                  <a:lumMod val="75000"/>
                  <a:lumOff val="25000"/>
                </a:schemeClr>
              </a:solidFill>
              <a:effectLst/>
              <a:latin typeface="ＭＳ Ｐゴシック"/>
              <a:cs typeface="ＭＳ Ｐゴシック"/>
            </a:endParaRPr>
          </a:p>
          <a:p>
            <a:pPr>
              <a:spcAft>
                <a:spcPts val="0"/>
              </a:spcAft>
            </a:pPr>
            <a:r>
              <a:rPr lang="ja-JP" altLang="en-US" sz="1400" dirty="0">
                <a:solidFill>
                  <a:schemeClr val="tx1">
                    <a:lumMod val="75000"/>
                    <a:lumOff val="25000"/>
                  </a:schemeClr>
                </a:solidFill>
                <a:effectLst/>
                <a:latin typeface="ＭＳ Ｐゴシック"/>
                <a:ea typeface="ＭＳ 明朝"/>
                <a:cs typeface="ＭＳ 明朝"/>
              </a:rPr>
              <a:t>　</a:t>
            </a:r>
            <a:r>
              <a:rPr lang="ja-JP" sz="1400" dirty="0">
                <a:solidFill>
                  <a:schemeClr val="tx1">
                    <a:lumMod val="75000"/>
                    <a:lumOff val="25000"/>
                  </a:schemeClr>
                </a:solidFill>
                <a:effectLst/>
                <a:latin typeface="ＭＳ Ｐゴシック"/>
                <a:ea typeface="ＭＳ 明朝"/>
                <a:cs typeface="ＭＳ 明朝"/>
              </a:rPr>
              <a:t>☎</a:t>
            </a:r>
            <a:r>
              <a:rPr lang="en-US" sz="1400" dirty="0">
                <a:solidFill>
                  <a:schemeClr val="tx1">
                    <a:lumMod val="75000"/>
                    <a:lumOff val="25000"/>
                  </a:schemeClr>
                </a:solidFill>
                <a:effectLst/>
                <a:latin typeface="HGP創英ﾌﾟﾚｾﾞﾝｽEB"/>
                <a:cs typeface="Times New Roman"/>
              </a:rPr>
              <a:t>0</a:t>
            </a:r>
            <a:r>
              <a:rPr lang="en-US" altLang="ja-JP" sz="1400" dirty="0">
                <a:solidFill>
                  <a:schemeClr val="tx1">
                    <a:lumMod val="75000"/>
                    <a:lumOff val="25000"/>
                  </a:schemeClr>
                </a:solidFill>
                <a:effectLst/>
                <a:latin typeface="HGP創英ﾌﾟﾚｾﾞﾝｽEB"/>
                <a:cs typeface="Times New Roman"/>
              </a:rPr>
              <a:t>75</a:t>
            </a:r>
            <a:r>
              <a:rPr lang="en-US" sz="1400" dirty="0">
                <a:solidFill>
                  <a:schemeClr val="tx1">
                    <a:lumMod val="75000"/>
                    <a:lumOff val="25000"/>
                  </a:schemeClr>
                </a:solidFill>
                <a:effectLst/>
                <a:latin typeface="HGP創英ﾌﾟﾚｾﾞﾝｽEB"/>
                <a:cs typeface="Times New Roman"/>
              </a:rPr>
              <a:t>-</a:t>
            </a:r>
            <a:r>
              <a:rPr lang="en-US" altLang="ja-JP" sz="1400" dirty="0">
                <a:solidFill>
                  <a:schemeClr val="tx1">
                    <a:lumMod val="75000"/>
                    <a:lumOff val="25000"/>
                  </a:schemeClr>
                </a:solidFill>
                <a:effectLst/>
                <a:latin typeface="HGP創英ﾌﾟﾚｾﾞﾝｽEB"/>
                <a:cs typeface="Times New Roman"/>
              </a:rPr>
              <a:t>414</a:t>
            </a:r>
            <a:r>
              <a:rPr lang="en-US" sz="1400" dirty="0">
                <a:solidFill>
                  <a:schemeClr val="tx1">
                    <a:lumMod val="75000"/>
                    <a:lumOff val="25000"/>
                  </a:schemeClr>
                </a:solidFill>
                <a:effectLst/>
                <a:latin typeface="HGP創英ﾌﾟﾚｾﾞﾝｽEB"/>
                <a:cs typeface="Times New Roman"/>
              </a:rPr>
              <a:t>-</a:t>
            </a:r>
            <a:r>
              <a:rPr lang="en-US" altLang="ja-JP" sz="1400" dirty="0">
                <a:solidFill>
                  <a:schemeClr val="tx1">
                    <a:lumMod val="75000"/>
                    <a:lumOff val="25000"/>
                  </a:schemeClr>
                </a:solidFill>
                <a:effectLst/>
                <a:latin typeface="HGP創英ﾌﾟﾚｾﾞﾝｽEB"/>
                <a:cs typeface="Times New Roman"/>
              </a:rPr>
              <a:t>4942</a:t>
            </a:r>
            <a:r>
              <a:rPr lang="ja-JP" sz="1400" dirty="0">
                <a:solidFill>
                  <a:schemeClr val="tx1">
                    <a:lumMod val="75000"/>
                    <a:lumOff val="25000"/>
                  </a:schemeClr>
                </a:solidFill>
                <a:effectLst/>
                <a:latin typeface="ＭＳ Ｐゴシック"/>
                <a:ea typeface="HGP創英ﾌﾟﾚｾﾞﾝｽEB"/>
                <a:cs typeface="Times New Roman"/>
              </a:rPr>
              <a:t>（</a:t>
            </a:r>
            <a:r>
              <a:rPr lang="ja-JP" altLang="en-US" sz="1400" dirty="0">
                <a:solidFill>
                  <a:schemeClr val="tx1">
                    <a:lumMod val="75000"/>
                    <a:lumOff val="25000"/>
                  </a:schemeClr>
                </a:solidFill>
                <a:latin typeface="ＭＳ Ｐゴシック"/>
                <a:ea typeface="HGP創英ﾌﾟﾚｾﾞﾝｽEB"/>
                <a:cs typeface="Times New Roman"/>
              </a:rPr>
              <a:t>直通</a:t>
            </a:r>
            <a:r>
              <a:rPr lang="ja-JP" sz="1400" dirty="0">
                <a:solidFill>
                  <a:schemeClr val="tx1">
                    <a:lumMod val="75000"/>
                    <a:lumOff val="25000"/>
                  </a:schemeClr>
                </a:solidFill>
                <a:effectLst/>
                <a:latin typeface="ＭＳ Ｐゴシック"/>
                <a:ea typeface="HGP創英ﾌﾟﾚｾﾞﾝｽEB"/>
                <a:cs typeface="Times New Roman"/>
              </a:rPr>
              <a:t>）</a:t>
            </a:r>
            <a:r>
              <a:rPr lang="ja-JP" altLang="en-US" sz="1400" dirty="0">
                <a:solidFill>
                  <a:schemeClr val="tx1">
                    <a:lumMod val="75000"/>
                    <a:lumOff val="25000"/>
                  </a:schemeClr>
                </a:solidFill>
                <a:effectLst/>
                <a:latin typeface="ＭＳ Ｐゴシック"/>
                <a:ea typeface="HGP創英ﾌﾟﾚｾﾞﾝｽEB"/>
                <a:cs typeface="Times New Roman"/>
              </a:rPr>
              <a:t>　</a:t>
            </a:r>
            <a:endParaRPr lang="ja-JP" sz="1400" dirty="0">
              <a:solidFill>
                <a:schemeClr val="tx1">
                  <a:lumMod val="75000"/>
                  <a:lumOff val="25000"/>
                </a:schemeClr>
              </a:solidFill>
              <a:effectLst/>
              <a:latin typeface="ＭＳ Ｐゴシック"/>
              <a:cs typeface="ＭＳ Ｐゴシック"/>
            </a:endParaRPr>
          </a:p>
        </p:txBody>
      </p:sp>
      <p:sp>
        <p:nvSpPr>
          <p:cNvPr id="1160" name="正方形/長方形 9"/>
          <p:cNvSpPr/>
          <p:nvPr/>
        </p:nvSpPr>
        <p:spPr>
          <a:xfrm>
            <a:off x="44624" y="1520618"/>
            <a:ext cx="6768752" cy="1972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152400">
              <a:spcAft>
                <a:spcPts val="0"/>
              </a:spcAft>
            </a:pP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ＭＳ Ｐゴシック"/>
            </a:endParaRPr>
          </a:p>
        </p:txBody>
      </p:sp>
      <p:sp>
        <p:nvSpPr>
          <p:cNvPr id="1161" name="正方形/長方形 10"/>
          <p:cNvSpPr/>
          <p:nvPr/>
        </p:nvSpPr>
        <p:spPr>
          <a:xfrm>
            <a:off x="44623" y="3493552"/>
            <a:ext cx="6768752" cy="4483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kern="100" dirty="0">
                <a:solidFill>
                  <a:srgbClr val="002060"/>
                </a:solidFill>
                <a:latin typeface="ＭＳ ゴシック" panose="020B0609070205080204" pitchFamily="49" charset="-128"/>
                <a:ea typeface="ＭＳ ゴシック" panose="020B0609070205080204" pitchFamily="49" charset="-128"/>
                <a:cs typeface="Times New Roman"/>
              </a:rPr>
              <a:t> </a:t>
            </a:r>
            <a:r>
              <a:rPr 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a:t>
            </a:r>
            <a:r>
              <a:rPr lang="en-US" alt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 </a:t>
            </a:r>
            <a:r>
              <a:rPr lang="ja-JP" altLang="en-US"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京都府</a:t>
            </a:r>
            <a:r>
              <a:rPr 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の農業</a:t>
            </a:r>
            <a:endParaRPr lang="en-US" alt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sz="8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endParaRPr>
          </a:p>
          <a:p>
            <a:r>
              <a:rPr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a:t>
            </a:r>
            <a:r>
              <a:rPr lang="ja-JP" altLang="en-US"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地域ごとの特色</a:t>
            </a:r>
            <a:r>
              <a:rPr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a:t>
            </a: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○丹後地域</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米づくりが盛んな地域ですが、大規模な畑もあり、</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野菜や果樹、茶などの産地づくりが進められています。</a:t>
            </a: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○中丹地域</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早くから進められてきた</a:t>
            </a:r>
            <a:r>
              <a:rPr lang="ja-JP" altLang="en-US" sz="1400" kern="100" dirty="0" err="1">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ほ</a:t>
            </a:r>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場整備がほぼ完了し、</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由良川沿いを中心に米づくりが盛んな地域です。</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○南丹地域</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米づくりを中心に、小豆・黒大豆などのほか、</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ブランド京野菜や枝豆の栽培も盛んです。</a:t>
            </a: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○京都市、山城地域</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野菜や花、茶が多く作られています。 消費地に近いため、</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農産物直売所での販売等に取り組むグループもたくさんあります。</a:t>
            </a:r>
          </a:p>
        </p:txBody>
      </p:sp>
      <p:sp>
        <p:nvSpPr>
          <p:cNvPr id="1162" name="片側の 2 つの角を丸めた四角形 11"/>
          <p:cNvSpPr/>
          <p:nvPr/>
        </p:nvSpPr>
        <p:spPr>
          <a:xfrm>
            <a:off x="44624" y="7977336"/>
            <a:ext cx="6768751" cy="1768282"/>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ja-JP" dirty="0">
                <a:solidFill>
                  <a:schemeClr val="tx1">
                    <a:lumMod val="75000"/>
                    <a:lumOff val="25000"/>
                  </a:schemeClr>
                </a:solidFill>
                <a:latin typeface="ＭＳ ゴシック" panose="020B0609070205080204" pitchFamily="49" charset="-128"/>
                <a:ea typeface="ＭＳ ゴシック" panose="020B0609070205080204" pitchFamily="49" charset="-128"/>
              </a:rPr>
              <a:t>◆</a:t>
            </a:r>
            <a:r>
              <a:rPr lang="en-US" altLang="ja-JP" dirty="0">
                <a:solidFill>
                  <a:schemeClr val="tx1">
                    <a:lumMod val="75000"/>
                    <a:lumOff val="25000"/>
                  </a:schemeClr>
                </a:solidFill>
                <a:latin typeface="ＭＳ ゴシック" panose="020B0609070205080204" pitchFamily="49" charset="-128"/>
                <a:ea typeface="ＭＳ ゴシック" panose="020B0609070205080204" pitchFamily="49" charset="-128"/>
              </a:rPr>
              <a:t> </a:t>
            </a:r>
            <a:r>
              <a:rPr lang="ja-JP" altLang="ja-JP" dirty="0">
                <a:solidFill>
                  <a:schemeClr val="tx1">
                    <a:lumMod val="75000"/>
                    <a:lumOff val="25000"/>
                  </a:schemeClr>
                </a:solidFill>
                <a:latin typeface="ＭＳ ゴシック" panose="020B0609070205080204" pitchFamily="49" charset="-128"/>
                <a:ea typeface="ＭＳ ゴシック" panose="020B0609070205080204" pitchFamily="49" charset="-128"/>
              </a:rPr>
              <a:t>先輩就農者の状況</a:t>
            </a:r>
            <a:endParaRPr lang="en-US" altLang="ja-JP"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endParaRPr lang="ja-JP" altLang="ja-JP" sz="800" dirty="0">
              <a:solidFill>
                <a:schemeClr val="tx1">
                  <a:lumMod val="75000"/>
                  <a:lumOff val="25000"/>
                </a:schemeClr>
              </a:solidFill>
              <a:latin typeface="ＭＳ ゴシック" panose="020B0609070205080204" pitchFamily="49" charset="-128"/>
              <a:ea typeface="ＭＳ ゴシック" panose="020B0609070205080204" pitchFamily="49" charset="-128"/>
            </a:endParaRPr>
          </a:p>
          <a:p>
            <a:r>
              <a:rPr lang="ja-JP"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①就農者数</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令和２年度　新規１６２名（うち新規参入</a:t>
            </a:r>
            <a:r>
              <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14</a:t>
            </a:r>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６名）</a:t>
            </a: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②品　　目　京野菜を中心とする施設園芸を基本とした農業経営が主流です。</a:t>
            </a: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③地域活動　地域の担い手として、様々な活動での活躍を期待されています。</a:t>
            </a: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1076325" indent="-1076325"/>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④農地取得　農地中間管理機構が、農地取得をサポートしています。また、農業経営チャレンジ研修（裏面参照）では、研修農地をそのまま活用して就農することができます。</a:t>
            </a:r>
            <a:endParaRPr lang="ja-JP" sz="1050" kern="100"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cs typeface="Times New Roman"/>
            </a:endParaRPr>
          </a:p>
        </p:txBody>
      </p:sp>
      <p:sp>
        <p:nvSpPr>
          <p:cNvPr id="1163" name="テキスト ボックス 12"/>
          <p:cNvSpPr txBox="1"/>
          <p:nvPr/>
        </p:nvSpPr>
        <p:spPr>
          <a:xfrm>
            <a:off x="6957392" y="17260"/>
            <a:ext cx="3744416" cy="1446550"/>
          </a:xfrm>
          <a:prstGeom prst="rect">
            <a:avLst/>
          </a:prstGeom>
          <a:noFill/>
        </p:spPr>
        <p:txBody>
          <a:bodyPr wrap="square" rtlCol="0">
            <a:spAutoFit/>
          </a:bodyPr>
          <a:lstStyle/>
          <a:p>
            <a:r>
              <a:rPr kumimoji="1" lang="ja-JP" altLang="en-US" sz="1100" dirty="0"/>
              <a:t>●タイトル</a:t>
            </a:r>
            <a:endParaRPr kumimoji="1" lang="en-US" altLang="ja-JP" sz="1100" dirty="0"/>
          </a:p>
          <a:p>
            <a:r>
              <a:rPr lang="ja-JP" altLang="en-US" sz="1100" dirty="0"/>
              <a:t>　変更不可</a:t>
            </a:r>
            <a:endParaRPr kumimoji="1" lang="en-US" altLang="ja-JP" sz="1100" dirty="0"/>
          </a:p>
          <a:p>
            <a:r>
              <a:rPr kumimoji="1" lang="ja-JP" altLang="en-US" sz="1100" dirty="0"/>
              <a:t>●本文</a:t>
            </a:r>
            <a:endParaRPr kumimoji="1" lang="en-US" altLang="ja-JP" sz="1100" dirty="0"/>
          </a:p>
          <a:p>
            <a:r>
              <a:rPr kumimoji="1" lang="ja-JP" altLang="en-US" sz="1100" dirty="0"/>
              <a:t>　</a:t>
            </a:r>
            <a:r>
              <a:rPr kumimoji="1" lang="en-US" altLang="ja-JP" sz="1100" dirty="0"/>
              <a:t>MS</a:t>
            </a:r>
            <a:r>
              <a:rPr lang="ja-JP" altLang="en-US" sz="1100" dirty="0"/>
              <a:t>丸ゴシック</a:t>
            </a:r>
            <a:r>
              <a:rPr lang="en-US" altLang="ja-JP" sz="1100" dirty="0"/>
              <a:t>M-PRO</a:t>
            </a:r>
            <a:r>
              <a:rPr lang="ja-JP" altLang="en-US" sz="1100" dirty="0"/>
              <a:t>（サイズ自由）</a:t>
            </a:r>
            <a:endParaRPr lang="en-US" altLang="ja-JP" sz="1100" dirty="0"/>
          </a:p>
          <a:p>
            <a:r>
              <a:rPr lang="ja-JP" altLang="en-US" sz="1100" dirty="0"/>
              <a:t>　背景色、文字色は自由</a:t>
            </a:r>
            <a:endParaRPr lang="en-US" altLang="ja-JP" sz="1100" dirty="0"/>
          </a:p>
          <a:p>
            <a:r>
              <a:rPr lang="ja-JP" altLang="en-US" sz="1100" dirty="0"/>
              <a:t>　図表、写真</a:t>
            </a:r>
            <a:r>
              <a:rPr lang="en-US" altLang="ja-JP" sz="1100" dirty="0"/>
              <a:t>OK</a:t>
            </a:r>
            <a:endParaRPr lang="ja-JP" altLang="en-US" sz="1100" dirty="0"/>
          </a:p>
          <a:p>
            <a:r>
              <a:rPr kumimoji="1" lang="ja-JP" altLang="en-US" sz="1100" dirty="0"/>
              <a:t>●枠</a:t>
            </a:r>
            <a:endParaRPr kumimoji="1" lang="en-US" altLang="ja-JP" sz="1100" dirty="0"/>
          </a:p>
          <a:p>
            <a:r>
              <a:rPr lang="ja-JP" altLang="en-US" sz="1100" dirty="0"/>
              <a:t>枠線色、</a:t>
            </a:r>
            <a:r>
              <a:rPr kumimoji="1" lang="ja-JP" altLang="en-US" sz="1100" dirty="0"/>
              <a:t>上下幅変更可能</a:t>
            </a:r>
            <a:endParaRPr kumimoji="1" lang="en-US" altLang="ja-JP" sz="1100" dirty="0"/>
          </a:p>
        </p:txBody>
      </p:sp>
      <p:pic>
        <p:nvPicPr>
          <p:cNvPr id="1164" name="図 13" descr="C:\Users\k-nakamura81\Documents\▼ごみばこ\■集合.jpg"/>
          <p:cNvPicPr/>
          <p:nvPr/>
        </p:nvPicPr>
        <p:blipFill>
          <a:blip r:embed="rId2"/>
          <a:stretch>
            <a:fillRect/>
          </a:stretch>
        </p:blipFill>
        <p:spPr>
          <a:xfrm>
            <a:off x="4624562" y="2156627"/>
            <a:ext cx="2015131" cy="1231609"/>
          </a:xfrm>
          <a:prstGeom prst="rect">
            <a:avLst/>
          </a:prstGeom>
          <a:noFill/>
          <a:ln>
            <a:noFill/>
          </a:ln>
        </p:spPr>
      </p:pic>
      <p:sp>
        <p:nvSpPr>
          <p:cNvPr id="1165" name="正方形/長方形 3"/>
          <p:cNvSpPr/>
          <p:nvPr/>
        </p:nvSpPr>
        <p:spPr>
          <a:xfrm>
            <a:off x="146299" y="1623914"/>
            <a:ext cx="6595070" cy="738664"/>
          </a:xfrm>
          <a:prstGeom prst="rect">
            <a:avLst/>
          </a:prstGeom>
        </p:spPr>
        <p:txBody>
          <a:bodyPr wrap="square">
            <a:spAutoFit/>
          </a:bodyPr>
          <a:lstStyle/>
          <a:p>
            <a:pPr lvl="0" indent="152400"/>
            <a:r>
              <a:rPr lang="ja-JP" altLang="en-US" sz="14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ＭＳ Ｐゴシック"/>
              </a:rPr>
              <a:t>京都府は、長い歴史と伝統に育まれた文化や観光業、製造業、サービス業など多様な産業に恵まれています。農業においても、他にまねのできない京都ならではの競争力のある農産物づくりができます。</a:t>
            </a:r>
            <a:endParaRPr lang="en-US" altLang="ja-JP" sz="14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ＭＳ Ｐゴシック"/>
            </a:endParaRPr>
          </a:p>
        </p:txBody>
      </p:sp>
      <p:sp>
        <p:nvSpPr>
          <p:cNvPr id="1166" name="正方形/長方形 4"/>
          <p:cNvSpPr/>
          <p:nvPr/>
        </p:nvSpPr>
        <p:spPr>
          <a:xfrm>
            <a:off x="146299" y="2558733"/>
            <a:ext cx="4478263" cy="738664"/>
          </a:xfrm>
          <a:prstGeom prst="rect">
            <a:avLst/>
          </a:prstGeom>
        </p:spPr>
        <p:txBody>
          <a:bodyPr wrap="square">
            <a:spAutoFit/>
          </a:bodyPr>
          <a:lstStyle/>
          <a:p>
            <a:pPr lvl="0" indent="152400"/>
            <a:r>
              <a:rPr lang="ja-JP" altLang="en-US"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ＭＳ Ｐゴシック"/>
              </a:rPr>
              <a:t>京都府では、京都農人材育成センターが就農から地域の定着に加え、経営の段階に応じた研修を行い、きめ細やかな就農・就業支援をいたします。</a:t>
            </a:r>
            <a:endParaRPr lang="en-US" altLang="ja-JP" sz="14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ＭＳ Ｐゴシック"/>
            </a:endParaRPr>
          </a:p>
        </p:txBody>
      </p:sp>
      <p:sp>
        <p:nvSpPr>
          <p:cNvPr id="1167" name="正方形/長方形 5"/>
          <p:cNvSpPr/>
          <p:nvPr/>
        </p:nvSpPr>
        <p:spPr>
          <a:xfrm>
            <a:off x="191234" y="4008361"/>
            <a:ext cx="6595069" cy="738664"/>
          </a:xfrm>
          <a:prstGeom prst="rect">
            <a:avLst/>
          </a:prstGeom>
        </p:spPr>
        <p:txBody>
          <a:bodyPr wrap="square">
            <a:spAutoFit/>
          </a:bodyPr>
          <a:lstStyle/>
          <a:p>
            <a:pPr lvl="0"/>
            <a:r>
              <a:rPr lang="ja-JP" altLang="en-US" sz="1400" kern="1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rPr>
              <a:t>　農地の約</a:t>
            </a:r>
            <a:r>
              <a:rPr lang="en-US" altLang="ja-JP" sz="1400" kern="1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rPr>
              <a:t>80</a:t>
            </a:r>
            <a:r>
              <a:rPr lang="ja-JP" altLang="en-US" sz="1400" kern="1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rPr>
              <a:t>％を水田が占め、水稲が中心となっています。一方で、京のブランド産品に代表される野菜づくり（九条</a:t>
            </a:r>
            <a:r>
              <a:rPr lang="ja-JP" altLang="en-US" sz="1400" kern="100" dirty="0" err="1">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rPr>
              <a:t>ねぎ</a:t>
            </a:r>
            <a:r>
              <a:rPr lang="ja-JP" altLang="en-US" sz="1400" kern="1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rPr>
              <a:t>、京みず菜、万願寺甘とう等）にも力を入れており、府内農業産出額の割合は野菜が米を上回っています。</a:t>
            </a:r>
            <a:endParaRPr lang="en-US" altLang="ja-JP" sz="1400" kern="1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Times New Roman"/>
            </a:endParaRPr>
          </a:p>
        </p:txBody>
      </p:sp>
      <p:sp>
        <p:nvSpPr>
          <p:cNvPr id="1168" name="テキスト ボックス 1"/>
          <p:cNvSpPr txBox="1"/>
          <p:nvPr/>
        </p:nvSpPr>
        <p:spPr>
          <a:xfrm>
            <a:off x="4875566" y="7066385"/>
            <a:ext cx="1872208" cy="230832"/>
          </a:xfrm>
          <a:prstGeom prst="rect">
            <a:avLst/>
          </a:prstGeom>
          <a:noFill/>
        </p:spPr>
        <p:txBody>
          <a:bodyPr wrap="square" rtlCol="0">
            <a:spAutoFit/>
          </a:bodyPr>
          <a:lstStyle/>
          <a:p>
            <a:pPr algn="ctr"/>
            <a:r>
              <a:rPr lang="ja-JP" altLang="en-US" sz="900" dirty="0">
                <a:solidFill>
                  <a:schemeClr val="tx1">
                    <a:lumMod val="75000"/>
                    <a:lumOff val="25000"/>
                  </a:schemeClr>
                </a:solidFill>
              </a:rPr>
              <a:t>令和２年　生産農業所得統計から</a:t>
            </a:r>
            <a:endParaRPr kumimoji="1" lang="ja-JP" altLang="en-US" sz="900" dirty="0">
              <a:solidFill>
                <a:schemeClr val="tx1">
                  <a:lumMod val="75000"/>
                  <a:lumOff val="25000"/>
                </a:schemeClr>
              </a:solidFill>
            </a:endParaRPr>
          </a:p>
        </p:txBody>
      </p:sp>
      <p:sp>
        <p:nvSpPr>
          <p:cNvPr id="1169" name="スライド番号プレースホルダー 1"/>
          <p:cNvSpPr>
            <a:spLocks noGrp="1"/>
          </p:cNvSpPr>
          <p:nvPr>
            <p:ph type="sldNum" sz="quarter" idx="12"/>
          </p:nvPr>
        </p:nvSpPr>
        <p:spPr>
          <a:xfrm>
            <a:off x="1988840" y="9580562"/>
            <a:ext cx="1600200" cy="527402"/>
          </a:xfrm>
        </p:spPr>
        <p:txBody>
          <a:bodyPr/>
          <a:lstStyle/>
          <a:p>
            <a:r>
              <a:rPr kumimoji="1" lang="ja-JP" altLang="en-US" dirty="0">
                <a:solidFill>
                  <a:srgbClr val="002060"/>
                </a:solidFill>
              </a:rPr>
              <a:t>３</a:t>
            </a:r>
          </a:p>
        </p:txBody>
      </p:sp>
      <p:grpSp>
        <p:nvGrpSpPr>
          <p:cNvPr id="1170" name="グループ化 19"/>
          <p:cNvGrpSpPr/>
          <p:nvPr/>
        </p:nvGrpSpPr>
        <p:grpSpPr>
          <a:xfrm>
            <a:off x="5536438" y="5849902"/>
            <a:ext cx="828092" cy="612068"/>
            <a:chOff x="5559009" y="5830254"/>
            <a:chExt cx="828092" cy="612068"/>
          </a:xfrm>
        </p:grpSpPr>
        <p:sp>
          <p:nvSpPr>
            <p:cNvPr id="1171" name="円/楕円 2"/>
            <p:cNvSpPr/>
            <p:nvPr/>
          </p:nvSpPr>
          <p:spPr>
            <a:xfrm>
              <a:off x="5559009" y="5830254"/>
              <a:ext cx="612068" cy="612068"/>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00" dirty="0"/>
            </a:p>
          </p:txBody>
        </p:sp>
        <p:sp>
          <p:nvSpPr>
            <p:cNvPr id="1172" name="テキスト ボックス 17"/>
            <p:cNvSpPr txBox="1"/>
            <p:nvPr/>
          </p:nvSpPr>
          <p:spPr>
            <a:xfrm>
              <a:off x="5559009" y="5928539"/>
              <a:ext cx="828092" cy="415498"/>
            </a:xfrm>
            <a:prstGeom prst="rect">
              <a:avLst/>
            </a:prstGeom>
            <a:noFill/>
            <a:ln>
              <a:noFill/>
            </a:ln>
          </p:spPr>
          <p:txBody>
            <a:bodyPr wrap="square" rtlCol="0">
              <a:spAutoFit/>
            </a:bodyPr>
            <a:lstStyle/>
            <a:p>
              <a:r>
                <a:rPr kumimoji="1" lang="ja-JP" altLang="en-US" sz="1050" b="1" dirty="0">
                  <a:solidFill>
                    <a:schemeClr val="tx1">
                      <a:lumMod val="75000"/>
                      <a:lumOff val="25000"/>
                    </a:schemeClr>
                  </a:solidFill>
                </a:rPr>
                <a:t>算出額</a:t>
              </a:r>
              <a:endParaRPr kumimoji="1" lang="en-US" altLang="ja-JP" sz="1050" b="1" dirty="0">
                <a:solidFill>
                  <a:schemeClr val="tx1">
                    <a:lumMod val="75000"/>
                    <a:lumOff val="25000"/>
                  </a:schemeClr>
                </a:solidFill>
              </a:endParaRPr>
            </a:p>
            <a:p>
              <a:r>
                <a:rPr lang="en-US" altLang="ja-JP" sz="1050" b="1" dirty="0">
                  <a:solidFill>
                    <a:schemeClr val="tx1">
                      <a:lumMod val="75000"/>
                      <a:lumOff val="25000"/>
                    </a:schemeClr>
                  </a:solidFill>
                </a:rPr>
                <a:t>642</a:t>
              </a:r>
              <a:r>
                <a:rPr lang="ja-JP" altLang="en-US" sz="1050" b="1" dirty="0">
                  <a:solidFill>
                    <a:schemeClr val="tx1">
                      <a:lumMod val="75000"/>
                      <a:lumOff val="25000"/>
                    </a:schemeClr>
                  </a:solidFill>
                </a:rPr>
                <a:t>億円</a:t>
              </a:r>
              <a:endParaRPr kumimoji="1" lang="ja-JP" altLang="en-US" sz="1050" b="1" dirty="0">
                <a:solidFill>
                  <a:schemeClr val="tx1">
                    <a:lumMod val="75000"/>
                    <a:lumOff val="25000"/>
                  </a:schemeClr>
                </a:solidFill>
              </a:endParaRPr>
            </a:p>
          </p:txBody>
        </p:sp>
      </p:grpSp>
      <p:sp>
        <p:nvSpPr>
          <p:cNvPr id="1173" name="テキスト ボックス 1"/>
          <p:cNvSpPr txBox="1"/>
          <p:nvPr/>
        </p:nvSpPr>
        <p:spPr>
          <a:xfrm>
            <a:off x="4875566" y="4910572"/>
            <a:ext cx="2103064"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b="0" dirty="0">
                <a:solidFill>
                  <a:schemeClr val="tx1">
                    <a:lumMod val="75000"/>
                    <a:lumOff val="25000"/>
                  </a:schemeClr>
                </a:solidFill>
              </a:rPr>
              <a:t>京都府農業算出額の構成</a:t>
            </a:r>
          </a:p>
        </p:txBody>
      </p:sp>
      <p:pic>
        <p:nvPicPr>
          <p:cNvPr id="1174" name="図 18"/>
          <p:cNvPicPr>
            <a:picLocks noChangeAspect="1"/>
          </p:cNvPicPr>
          <p:nvPr/>
        </p:nvPicPr>
        <p:blipFill>
          <a:blip r:embed="rId3"/>
          <a:stretch>
            <a:fillRect/>
          </a:stretch>
        </p:blipFill>
        <p:spPr>
          <a:xfrm>
            <a:off x="5784093" y="199558"/>
            <a:ext cx="734194" cy="734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580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0" name="片側の 2 つの角を丸めた四角形 1"/>
          <p:cNvSpPr/>
          <p:nvPr/>
        </p:nvSpPr>
        <p:spPr>
          <a:xfrm>
            <a:off x="44624" y="56456"/>
            <a:ext cx="6763816" cy="2449408"/>
          </a:xfrm>
          <a:prstGeom prst="round2SameRect">
            <a:avLst>
              <a:gd name="adj1" fmla="val 16667"/>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6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就 農 相 談</a:t>
            </a:r>
            <a:endParaRPr lang="en-US" altLang="ja-JP" sz="16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〇 農林水産業ジョブカフェ</a:t>
            </a:r>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では、専門の相談員が常駐し、農業を始めたい方や</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田舎暮らしのために農村へ移住を考えている方への情報提供や相談に対応し</a:t>
            </a:r>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ています。</a:t>
            </a:r>
            <a:r>
              <a:rPr lang="en-US" altLang="ja-JP"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a:t>
            </a:r>
            <a:r>
              <a:rPr lang="ja-JP" altLang="en-US"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午前</a:t>
            </a:r>
            <a:r>
              <a:rPr lang="en-US" altLang="ja-JP"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9</a:t>
            </a:r>
            <a:r>
              <a:rPr lang="ja-JP" altLang="en-US" sz="11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時から正午・午後１時から午後５時（日、祝日を除く）。要事前予約。</a:t>
            </a:r>
            <a:endParaRPr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endParaRPr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r>
              <a:rPr lang="ja-JP" altLang="en-US"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〇 令和４年度  開催および参加予定の就農相談イベント一覧</a:t>
            </a:r>
            <a:endParaRPr lang="en-US" altLang="ja-JP" sz="14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pPr fontAlgn="ctr"/>
            <a:endParaRPr lang="ja-JP" altLang="ja-JP" dirty="0"/>
          </a:p>
        </p:txBody>
      </p:sp>
      <p:sp>
        <p:nvSpPr>
          <p:cNvPr id="1181" name="正方形/長方形 7"/>
          <p:cNvSpPr/>
          <p:nvPr/>
        </p:nvSpPr>
        <p:spPr>
          <a:xfrm>
            <a:off x="42878" y="2648744"/>
            <a:ext cx="6746542" cy="5148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　</a:t>
            </a:r>
            <a:r>
              <a:rPr lang="ja-JP" altLang="en-US" sz="16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rPr>
              <a:t>◆ 就 農 研 修 制 度</a:t>
            </a:r>
            <a:endParaRPr lang="en-US" altLang="ja-JP" sz="1600" b="1" kern="100"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endParaRPr lang="en-US" altLang="ja-JP" sz="1400" b="1" kern="100" dirty="0">
              <a:solidFill>
                <a:srgbClr val="002060"/>
              </a:solidFill>
              <a:latin typeface="ＭＳ ゴシック" panose="020B0609070205080204" pitchFamily="49" charset="-128"/>
              <a:ea typeface="ＭＳ ゴシック" panose="020B0609070205080204" pitchFamily="49"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182" name="片側の 2 つの角を丸めた四角形 8"/>
          <p:cNvSpPr/>
          <p:nvPr/>
        </p:nvSpPr>
        <p:spPr>
          <a:xfrm>
            <a:off x="44624" y="7861029"/>
            <a:ext cx="6768752" cy="2024411"/>
          </a:xfrm>
          <a:prstGeom prst="round2SameRect">
            <a:avLst>
              <a:gd name="adj1" fmla="val 0"/>
              <a:gd name="adj2" fmla="val 2702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100"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【お問い合わせ先】</a:t>
            </a:r>
            <a:r>
              <a:rPr lang="ja-JP" altLang="en-US" sz="1100"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　</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農林水産業ジョブカフェ</a:t>
            </a:r>
            <a:r>
              <a:rPr lang="ja-JP" altLang="en-US" sz="1100"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　　　　　　　☎</a:t>
            </a:r>
            <a:r>
              <a:rPr lang="en-US" altLang="ja-JP" sz="1100"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075-682-1800</a:t>
            </a:r>
          </a:p>
          <a:p>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（京都市南区東九条下殿田町</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70</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京都テルサ西館３階）</a:t>
            </a:r>
            <a:endPar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a:t>
            </a:r>
            <a:endPar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endPar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a:t>
            </a:r>
            <a:endPar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（一社）京都府農業会議　　　　　　　☎</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075-417-6847</a:t>
            </a:r>
          </a:p>
          <a:p>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（京都市上京区丁子風呂町</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104-2</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a:t>
            </a:r>
            <a:endPar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endParaRPr>
          </a:p>
          <a:p>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                    京都府経営支援・担い手育成課　　　　☎</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075-414-4942</a:t>
            </a:r>
          </a:p>
          <a:p>
            <a:r>
              <a:rPr lang="ja-JP" altLang="en-US" sz="1100" kern="100" dirty="0">
                <a:solidFill>
                  <a:schemeClr val="tx1">
                    <a:lumMod val="75000"/>
                    <a:lumOff val="25000"/>
                  </a:schemeClr>
                </a:solidFill>
                <a:effectLst/>
                <a:latin typeface="ＭＳ ゴシック" panose="020B0609070205080204" pitchFamily="49" charset="-128"/>
                <a:ea typeface="ＭＳ ゴシック" panose="020B0609070205080204" pitchFamily="49" charset="-128"/>
                <a:cs typeface="Times New Roman"/>
              </a:rPr>
              <a:t>　　　　　　　　　　　　　畜　　　　産　　　　課　　　　</a:t>
            </a:r>
            <a:r>
              <a:rPr lang="ja-JP" altLang="en-US"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a:t>
            </a:r>
            <a:r>
              <a:rPr lang="en-US" altLang="ja-JP" sz="1100" kern="100" dirty="0">
                <a:solidFill>
                  <a:schemeClr val="tx1">
                    <a:lumMod val="75000"/>
                    <a:lumOff val="25000"/>
                  </a:schemeClr>
                </a:solidFill>
                <a:latin typeface="ＭＳ ゴシック" panose="020B0609070205080204" pitchFamily="49" charset="-128"/>
                <a:ea typeface="ＭＳ ゴシック" panose="020B0609070205080204" pitchFamily="49" charset="-128"/>
                <a:cs typeface="Times New Roman"/>
              </a:rPr>
              <a:t>075-414-4983</a:t>
            </a:r>
            <a:endParaRPr lang="ja-JP" sz="1100" kern="100" dirty="0">
              <a:solidFill>
                <a:schemeClr val="tx1">
                  <a:lumMod val="75000"/>
                  <a:lumOff val="25000"/>
                </a:schemeClr>
              </a:solidFill>
              <a:effectLst/>
              <a:latin typeface="HG丸ｺﾞｼｯｸM-PRO" panose="020F0600000000000000" pitchFamily="50" charset="-128"/>
              <a:ea typeface="HG丸ｺﾞｼｯｸM-PRO" panose="020F0600000000000000" pitchFamily="50" charset="-128"/>
              <a:cs typeface="Times New Roman"/>
            </a:endParaRPr>
          </a:p>
        </p:txBody>
      </p:sp>
      <p:graphicFrame>
        <p:nvGraphicFramePr>
          <p:cNvPr id="1183" name="表 10"/>
          <p:cNvGraphicFramePr>
            <a:graphicFrameLocks noGrp="1"/>
          </p:cNvGraphicFramePr>
          <p:nvPr>
            <p:extLst/>
          </p:nvPr>
        </p:nvGraphicFramePr>
        <p:xfrm>
          <a:off x="167062" y="3056134"/>
          <a:ext cx="6498173" cy="4451504"/>
        </p:xfrm>
        <a:graphic>
          <a:graphicData uri="http://schemas.openxmlformats.org/drawingml/2006/table">
            <a:tbl>
              <a:tblPr firstRow="1" bandRow="1">
                <a:tableStyleId>{5C22544A-7EE6-4342-B048-85BDC9FD1C3A}</a:tableStyleId>
              </a:tblPr>
              <a:tblGrid>
                <a:gridCol w="1416194">
                  <a:extLst>
                    <a:ext uri="{9D8B030D-6E8A-4147-A177-3AD203B41FA5}"/>
                  </a:extLst>
                </a:gridCol>
                <a:gridCol w="545474">
                  <a:extLst>
                    <a:ext uri="{9D8B030D-6E8A-4147-A177-3AD203B41FA5}"/>
                  </a:extLst>
                </a:gridCol>
                <a:gridCol w="2376264">
                  <a:extLst>
                    <a:ext uri="{9D8B030D-6E8A-4147-A177-3AD203B41FA5}"/>
                  </a:extLst>
                </a:gridCol>
                <a:gridCol w="1152128">
                  <a:extLst>
                    <a:ext uri="{9D8B030D-6E8A-4147-A177-3AD203B41FA5}"/>
                  </a:extLst>
                </a:gridCol>
                <a:gridCol w="1008113">
                  <a:extLst>
                    <a:ext uri="{9D8B030D-6E8A-4147-A177-3AD203B41FA5}"/>
                  </a:extLst>
                </a:gridCol>
              </a:tblGrid>
              <a:tr h="405202">
                <a:tc>
                  <a:txBody>
                    <a:bodyPr/>
                    <a:lstStyle/>
                    <a:p>
                      <a:pPr algn="ctr"/>
                      <a:r>
                        <a:rPr kumimoji="1" lang="ja-JP" altLang="en-US" sz="1200" dirty="0">
                          <a:latin typeface="+mn-ea"/>
                          <a:ea typeface="+mn-ea"/>
                        </a:rPr>
                        <a:t>研修名</a:t>
                      </a:r>
                    </a:p>
                  </a:txBody>
                  <a:tcPr anchor="ctr"/>
                </a:tc>
                <a:tc gridSpan="2">
                  <a:txBody>
                    <a:bodyPr/>
                    <a:lstStyle/>
                    <a:p>
                      <a:pPr algn="ctr"/>
                      <a:r>
                        <a:rPr kumimoji="1" lang="ja-JP" altLang="en-US" sz="1200" dirty="0">
                          <a:latin typeface="+mn-ea"/>
                          <a:ea typeface="+mn-ea"/>
                        </a:rPr>
                        <a:t>内　　容</a:t>
                      </a:r>
                    </a:p>
                  </a:txBody>
                  <a:tcPr anchor="ctr"/>
                </a:tc>
                <a:tc hMerge="1">
                  <a:txBody>
                    <a:bodyPr/>
                    <a:lstStyle/>
                    <a:p>
                      <a:endParaRPr kumimoji="1" lang="ja-JP" altLang="en-US"/>
                    </a:p>
                  </a:txBody>
                  <a:tcPr/>
                </a:tc>
                <a:tc>
                  <a:txBody>
                    <a:bodyPr/>
                    <a:lstStyle/>
                    <a:p>
                      <a:pPr algn="ctr"/>
                      <a:r>
                        <a:rPr kumimoji="1" lang="ja-JP" altLang="en-US" sz="1200" dirty="0">
                          <a:latin typeface="+mn-ea"/>
                          <a:ea typeface="+mn-ea"/>
                        </a:rPr>
                        <a:t>場　所</a:t>
                      </a:r>
                    </a:p>
                  </a:txBody>
                  <a:tcPr anchor="ctr"/>
                </a:tc>
                <a:tc>
                  <a:txBody>
                    <a:bodyPr/>
                    <a:lstStyle/>
                    <a:p>
                      <a:pPr algn="ctr"/>
                      <a:r>
                        <a:rPr kumimoji="1" lang="ja-JP" altLang="en-US" sz="1200" dirty="0">
                          <a:latin typeface="+mn-ea"/>
                          <a:ea typeface="+mn-ea"/>
                        </a:rPr>
                        <a:t>受講料</a:t>
                      </a:r>
                    </a:p>
                  </a:txBody>
                  <a:tcPr anchor="ctr"/>
                </a:tc>
                <a:extLst>
                  <a:ext uri="{0D108BD9-81ED-4DB2-BD59-A6C34878D82A}"/>
                </a:extLst>
              </a:tr>
              <a:tr h="484059">
                <a:tc>
                  <a:txBody>
                    <a:bodyPr/>
                    <a:lstStyle/>
                    <a:p>
                      <a:pPr algn="ctr"/>
                      <a:r>
                        <a:rPr kumimoji="1" lang="ja-JP" altLang="en-US" sz="1100" strike="noStrike" baseline="0" dirty="0">
                          <a:solidFill>
                            <a:schemeClr val="tx1">
                              <a:lumMod val="75000"/>
                              <a:lumOff val="25000"/>
                            </a:schemeClr>
                          </a:solidFill>
                          <a:latin typeface="+mn-ea"/>
                          <a:ea typeface="+mn-ea"/>
                        </a:rPr>
                        <a:t>プレインターンシップ</a:t>
                      </a:r>
                      <a:endParaRPr kumimoji="1" lang="en-US" altLang="ja-JP" sz="1100" strike="noStrike" baseline="0" dirty="0">
                        <a:solidFill>
                          <a:schemeClr val="tx1">
                            <a:lumMod val="75000"/>
                            <a:lumOff val="25000"/>
                          </a:schemeClr>
                        </a:solidFill>
                        <a:latin typeface="+mn-ea"/>
                        <a:ea typeface="+mn-ea"/>
                      </a:endParaRPr>
                    </a:p>
                    <a:p>
                      <a:pPr algn="ctr"/>
                      <a:r>
                        <a:rPr kumimoji="1" lang="ja-JP" altLang="en-US" sz="1100" strike="noStrike" baseline="0" dirty="0">
                          <a:solidFill>
                            <a:schemeClr val="tx1">
                              <a:lumMod val="75000"/>
                              <a:lumOff val="25000"/>
                            </a:schemeClr>
                          </a:solidFill>
                          <a:latin typeface="+mn-ea"/>
                          <a:ea typeface="+mn-ea"/>
                        </a:rPr>
                        <a:t>研修</a:t>
                      </a:r>
                      <a:endParaRPr kumimoji="1" lang="ja-JP" altLang="en-US" sz="1100" strike="noStrike" dirty="0">
                        <a:solidFill>
                          <a:schemeClr val="tx1">
                            <a:lumMod val="75000"/>
                            <a:lumOff val="25000"/>
                          </a:schemeClr>
                        </a:solidFill>
                        <a:latin typeface="+mn-ea"/>
                        <a:ea typeface="+mn-ea"/>
                      </a:endParaRPr>
                    </a:p>
                  </a:txBody>
                  <a:tcPr anchor="ctr"/>
                </a:tc>
                <a:tc gridSpan="2">
                  <a:txBody>
                    <a:bodyPr/>
                    <a:lstStyle/>
                    <a:p>
                      <a:pPr algn="l"/>
                      <a:r>
                        <a:rPr kumimoji="1" lang="ja-JP" altLang="en-US" sz="1100" strike="noStrike" dirty="0">
                          <a:solidFill>
                            <a:schemeClr val="tx1">
                              <a:lumMod val="75000"/>
                              <a:lumOff val="25000"/>
                            </a:schemeClr>
                          </a:solidFill>
                          <a:latin typeface="+mn-ea"/>
                          <a:ea typeface="+mn-ea"/>
                        </a:rPr>
                        <a:t>１～３日間で作業の流れや機械の扱い方について、農家からレクチャーを受けます。</a:t>
                      </a:r>
                    </a:p>
                  </a:txBody>
                  <a:tcPr anchor="ct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受入先農家</a:t>
                      </a:r>
                    </a:p>
                  </a:txBody>
                  <a:tcPr anchor="ctr"/>
                </a:tc>
                <a:tc>
                  <a:txBody>
                    <a:bodyPr/>
                    <a:lstStyle/>
                    <a:p>
                      <a:pPr algn="ctr"/>
                      <a:r>
                        <a:rPr kumimoji="1" lang="ja-JP" altLang="en-US" sz="1100" strike="noStrike" dirty="0">
                          <a:solidFill>
                            <a:schemeClr val="tx1">
                              <a:lumMod val="75000"/>
                              <a:lumOff val="25000"/>
                            </a:schemeClr>
                          </a:solidFill>
                          <a:latin typeface="+mn-ea"/>
                          <a:ea typeface="+mn-ea"/>
                        </a:rPr>
                        <a:t>無料</a:t>
                      </a:r>
                    </a:p>
                  </a:txBody>
                  <a:tcPr anchor="ctr"/>
                </a:tc>
                <a:extLst>
                  <a:ext uri="{0D108BD9-81ED-4DB2-BD59-A6C34878D82A}"/>
                </a:extLst>
              </a:tr>
              <a:tr h="510540">
                <a:tc>
                  <a:txBody>
                    <a:bodyPr/>
                    <a:lstStyle/>
                    <a:p>
                      <a:pPr algn="ctr"/>
                      <a:r>
                        <a:rPr kumimoji="1" lang="ja-JP" altLang="en-US" sz="1100" strike="noStrike" dirty="0">
                          <a:solidFill>
                            <a:schemeClr val="tx1">
                              <a:lumMod val="75000"/>
                              <a:lumOff val="25000"/>
                            </a:schemeClr>
                          </a:solidFill>
                          <a:latin typeface="+mn-ea"/>
                          <a:ea typeface="+mn-ea"/>
                        </a:rPr>
                        <a:t>就農インターンシップ研修</a:t>
                      </a:r>
                    </a:p>
                  </a:txBody>
                  <a:tcPr anchor="ctr"/>
                </a:tc>
                <a:tc gridSpan="2">
                  <a:txBody>
                    <a:bodyPr/>
                    <a:lstStyle/>
                    <a:p>
                      <a:pPr algn="l"/>
                      <a:r>
                        <a:rPr kumimoji="1" lang="ja-JP" altLang="en-US" sz="1100" strike="noStrike" dirty="0">
                          <a:solidFill>
                            <a:schemeClr val="tx1">
                              <a:lumMod val="75000"/>
                              <a:lumOff val="25000"/>
                            </a:schemeClr>
                          </a:solidFill>
                          <a:latin typeface="+mn-ea"/>
                          <a:ea typeface="+mn-ea"/>
                        </a:rPr>
                        <a:t>１～６か月の</a:t>
                      </a:r>
                      <a:r>
                        <a:rPr kumimoji="1" lang="en-US" altLang="ja-JP" sz="1100" strike="noStrike" dirty="0">
                          <a:solidFill>
                            <a:schemeClr val="tx1">
                              <a:lumMod val="75000"/>
                              <a:lumOff val="25000"/>
                            </a:schemeClr>
                          </a:solidFill>
                          <a:latin typeface="+mn-ea"/>
                          <a:ea typeface="+mn-ea"/>
                        </a:rPr>
                        <a:t>OJT</a:t>
                      </a:r>
                      <a:r>
                        <a:rPr kumimoji="1" lang="ja-JP" altLang="en-US" sz="1100" strike="noStrike" dirty="0">
                          <a:solidFill>
                            <a:schemeClr val="tx1">
                              <a:lumMod val="75000"/>
                              <a:lumOff val="25000"/>
                            </a:schemeClr>
                          </a:solidFill>
                          <a:latin typeface="+mn-ea"/>
                          <a:ea typeface="+mn-ea"/>
                        </a:rPr>
                        <a:t>研修を通じ、農業に必要な知識、技能を習得します。</a:t>
                      </a:r>
                    </a:p>
                  </a:txBody>
                  <a:tcPr anchor="ctr"/>
                </a:tc>
                <a:tc hMerge="1">
                  <a:txBody>
                    <a:bodyPr/>
                    <a:lstStyle/>
                    <a:p>
                      <a:endParaRPr kumimoji="1" lang="ja-JP" altLang="en-US"/>
                    </a:p>
                  </a:txBody>
                  <a:tcPr/>
                </a:tc>
                <a:tc>
                  <a:txBody>
                    <a:bodyPr/>
                    <a:lstStyle/>
                    <a:p>
                      <a:pPr algn="ctr"/>
                      <a:r>
                        <a:rPr kumimoji="1" lang="ja-JP" altLang="en-US" sz="1100" strike="noStrike" dirty="0">
                          <a:solidFill>
                            <a:schemeClr val="tx1">
                              <a:lumMod val="75000"/>
                              <a:lumOff val="25000"/>
                            </a:schemeClr>
                          </a:solidFill>
                          <a:latin typeface="+mn-ea"/>
                          <a:ea typeface="+mn-ea"/>
                        </a:rPr>
                        <a:t>受入先農家</a:t>
                      </a:r>
                    </a:p>
                  </a:txBody>
                  <a:tcPr anchor="ctr"/>
                </a:tc>
                <a:tc>
                  <a:txBody>
                    <a:bodyPr/>
                    <a:lstStyle/>
                    <a:p>
                      <a:pPr algn="ctr"/>
                      <a:r>
                        <a:rPr kumimoji="1" lang="ja-JP" altLang="en-US" sz="1100" strike="noStrike" dirty="0">
                          <a:solidFill>
                            <a:schemeClr val="tx1">
                              <a:lumMod val="75000"/>
                              <a:lumOff val="25000"/>
                            </a:schemeClr>
                          </a:solidFill>
                          <a:latin typeface="+mn-ea"/>
                          <a:ea typeface="+mn-ea"/>
                        </a:rPr>
                        <a:t>短期雇用形態による研修</a:t>
                      </a:r>
                    </a:p>
                  </a:txBody>
                  <a:tcPr anchor="ctr"/>
                </a:tc>
                <a:extLst>
                  <a:ext uri="{0D108BD9-81ED-4DB2-BD59-A6C34878D82A}"/>
                </a:extLst>
              </a:tr>
              <a:tr h="62220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農業経営チャレンジ</a:t>
                      </a:r>
                      <a:endParaRPr kumimoji="1" lang="en-US" altLang="ja-JP" sz="1100" strike="noStrike" dirty="0">
                        <a:solidFill>
                          <a:schemeClr val="tx1">
                            <a:lumMod val="75000"/>
                            <a:lumOff val="25000"/>
                          </a:schemeClr>
                        </a:solidFill>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研修</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集落タイプ</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研修農地や指導者を設置し、研修修了後、研修農地を基盤に農業経営を開始するまでを支援します。</a:t>
                      </a:r>
                    </a:p>
                  </a:txBody>
                  <a:tcPr anchor="ctr"/>
                </a:tc>
                <a:tc rowSpan="2">
                  <a:txBody>
                    <a:bodyPr/>
                    <a:lstStyle/>
                    <a:p>
                      <a:pPr algn="ctr"/>
                      <a:r>
                        <a:rPr kumimoji="1" lang="ja-JP" altLang="en-US" sz="1100" strike="noStrike" dirty="0">
                          <a:solidFill>
                            <a:schemeClr val="tx1">
                              <a:lumMod val="75000"/>
                              <a:lumOff val="25000"/>
                            </a:schemeClr>
                          </a:solidFill>
                          <a:latin typeface="+mn-ea"/>
                          <a:ea typeface="+mn-ea"/>
                        </a:rPr>
                        <a:t>京都府内</a:t>
                      </a:r>
                      <a:endParaRPr kumimoji="1" lang="en-US" altLang="ja-JP" sz="1100" strike="noStrike" dirty="0">
                        <a:solidFill>
                          <a:schemeClr val="tx1">
                            <a:lumMod val="75000"/>
                            <a:lumOff val="25000"/>
                          </a:schemeClr>
                        </a:solidFill>
                        <a:latin typeface="+mn-ea"/>
                        <a:ea typeface="+mn-ea"/>
                      </a:endParaRPr>
                    </a:p>
                    <a:p>
                      <a:pPr algn="ctr"/>
                      <a:r>
                        <a:rPr kumimoji="1" lang="ja-JP" altLang="en-US" sz="1100" strike="noStrike" dirty="0">
                          <a:solidFill>
                            <a:schemeClr val="tx1">
                              <a:lumMod val="75000"/>
                              <a:lumOff val="25000"/>
                            </a:schemeClr>
                          </a:solidFill>
                          <a:latin typeface="+mn-ea"/>
                          <a:ea typeface="+mn-ea"/>
                        </a:rPr>
                        <a:t>（北・中部中心）</a:t>
                      </a:r>
                    </a:p>
                  </a:txBody>
                  <a:tcPr anchor="ctr"/>
                </a:tc>
                <a:tc rowSpan="2">
                  <a:txBody>
                    <a:bodyPr/>
                    <a:lstStyle/>
                    <a:p>
                      <a:pPr algn="ctr"/>
                      <a:r>
                        <a:rPr kumimoji="1" lang="ja-JP" altLang="en-US" sz="1100" strike="noStrike" dirty="0">
                          <a:solidFill>
                            <a:schemeClr val="tx1">
                              <a:lumMod val="75000"/>
                              <a:lumOff val="25000"/>
                            </a:schemeClr>
                          </a:solidFill>
                          <a:latin typeface="+mn-ea"/>
                          <a:ea typeface="+mn-ea"/>
                        </a:rPr>
                        <a:t>無料</a:t>
                      </a:r>
                      <a:endParaRPr kumimoji="1" lang="en-US" altLang="ja-JP" sz="1100" strike="noStrike" dirty="0">
                        <a:solidFill>
                          <a:schemeClr val="tx1">
                            <a:lumMod val="75000"/>
                            <a:lumOff val="25000"/>
                          </a:schemeClr>
                        </a:solidFill>
                        <a:latin typeface="+mn-ea"/>
                        <a:ea typeface="+mn-ea"/>
                      </a:endParaRPr>
                    </a:p>
                    <a:p>
                      <a:pPr algn="ctr"/>
                      <a:r>
                        <a:rPr kumimoji="1" lang="ja-JP" altLang="en-US" sz="1100" strike="noStrike" dirty="0">
                          <a:solidFill>
                            <a:schemeClr val="tx1">
                              <a:lumMod val="75000"/>
                              <a:lumOff val="25000"/>
                            </a:schemeClr>
                          </a:solidFill>
                          <a:latin typeface="+mn-ea"/>
                          <a:ea typeface="+mn-ea"/>
                        </a:rPr>
                        <a:t>（種苗費・肥料費等は自費）</a:t>
                      </a:r>
                    </a:p>
                  </a:txBody>
                  <a:tcPr anchor="ctr"/>
                </a:tc>
                <a:extLst>
                  <a:ext uri="{0D108BD9-81ED-4DB2-BD59-A6C34878D82A}"/>
                </a:extLst>
              </a:tr>
              <a:tr h="377318">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法人タイプ</a:t>
                      </a:r>
                      <a:endParaRPr kumimoji="1" lang="en-US" altLang="ja-JP" sz="1100" strike="noStrike" dirty="0">
                        <a:solidFill>
                          <a:schemeClr val="tx1">
                            <a:lumMod val="75000"/>
                            <a:lumOff val="25000"/>
                          </a:schemeClr>
                        </a:solidFill>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ベンチャーマインドをもって先進的な農業経営にチャレンジする若い経営者の育成を支援します。</a:t>
                      </a: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extLst>
              </a:tr>
              <a:tr h="627471">
                <a:tc>
                  <a:txBody>
                    <a:bodyPr/>
                    <a:lstStyle/>
                    <a:p>
                      <a:pPr algn="ctr"/>
                      <a:r>
                        <a:rPr kumimoji="1" lang="ja-JP" altLang="en-US" sz="1100" strike="noStrike" dirty="0">
                          <a:solidFill>
                            <a:schemeClr val="tx1">
                              <a:lumMod val="75000"/>
                              <a:lumOff val="25000"/>
                            </a:schemeClr>
                          </a:solidFill>
                          <a:latin typeface="+mn-ea"/>
                          <a:ea typeface="+mn-ea"/>
                        </a:rPr>
                        <a:t>就農ステップイン</a:t>
                      </a:r>
                    </a:p>
                    <a:p>
                      <a:pPr algn="ctr"/>
                      <a:r>
                        <a:rPr kumimoji="1" lang="ja-JP" altLang="en-US" sz="1100" strike="noStrike" dirty="0">
                          <a:solidFill>
                            <a:schemeClr val="tx1">
                              <a:lumMod val="75000"/>
                              <a:lumOff val="25000"/>
                            </a:schemeClr>
                          </a:solidFill>
                          <a:latin typeface="+mn-ea"/>
                          <a:ea typeface="+mn-ea"/>
                        </a:rPr>
                        <a:t>講座</a:t>
                      </a:r>
                      <a:endParaRPr kumimoji="1" lang="en-US" altLang="ja-JP" sz="1100" strike="noStrike" dirty="0">
                        <a:solidFill>
                          <a:schemeClr val="tx1">
                            <a:lumMod val="75000"/>
                            <a:lumOff val="25000"/>
                          </a:schemeClr>
                        </a:solidFill>
                        <a:latin typeface="+mn-ea"/>
                        <a:ea typeface="+mn-ea"/>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講義や野菜栽培の実習、就農者との座談会を通じて、栽培技術や農業機械の操作方法等を学びます。</a:t>
                      </a:r>
                    </a:p>
                  </a:txBody>
                  <a:tcPr anchor="ctr"/>
                </a:tc>
                <a:tc hMerge="1">
                  <a:txBody>
                    <a:bodyPr/>
                    <a:lstStyle/>
                    <a:p>
                      <a:endParaRPr kumimoji="1" lang="ja-JP" altLang="en-US"/>
                    </a:p>
                  </a:txBody>
                  <a:tcPr/>
                </a:tc>
                <a:tc>
                  <a:txBody>
                    <a:bodyPr/>
                    <a:lstStyle/>
                    <a:p>
                      <a:pPr algn="ctr"/>
                      <a:r>
                        <a:rPr kumimoji="1" lang="zh-TW" altLang="en-US" sz="1100" strike="noStrike" dirty="0">
                          <a:solidFill>
                            <a:schemeClr val="tx1">
                              <a:lumMod val="75000"/>
                              <a:lumOff val="25000"/>
                            </a:schemeClr>
                          </a:solidFill>
                          <a:latin typeface="+mn-ea"/>
                          <a:ea typeface="+mn-ea"/>
                        </a:rPr>
                        <a:t>農業大学校</a:t>
                      </a:r>
                    </a:p>
                    <a:p>
                      <a:pPr algn="ctr"/>
                      <a:r>
                        <a:rPr kumimoji="1" lang="zh-TW" altLang="en-US" sz="1100" strike="noStrike" dirty="0">
                          <a:solidFill>
                            <a:schemeClr val="tx1">
                              <a:lumMod val="75000"/>
                              <a:lumOff val="25000"/>
                            </a:schemeClr>
                          </a:solidFill>
                          <a:latin typeface="+mn-ea"/>
                          <a:ea typeface="+mn-ea"/>
                        </a:rPr>
                        <a:t>（綾部市）</a:t>
                      </a:r>
                      <a:endParaRPr kumimoji="1" lang="ja-JP" altLang="en-US" sz="1100" strike="noStrike" dirty="0">
                        <a:solidFill>
                          <a:schemeClr val="tx1">
                            <a:lumMod val="75000"/>
                            <a:lumOff val="25000"/>
                          </a:schemeClr>
                        </a:solidFill>
                        <a:latin typeface="+mn-ea"/>
                        <a:ea typeface="+mn-ea"/>
                      </a:endParaRPr>
                    </a:p>
                  </a:txBody>
                  <a:tcPr anchor="ctr"/>
                </a:tc>
                <a:tc>
                  <a:txBody>
                    <a:bodyPr/>
                    <a:lstStyle/>
                    <a:p>
                      <a:pPr algn="ctr"/>
                      <a:r>
                        <a:rPr kumimoji="1" lang="en-US" altLang="ja-JP" sz="1100" strike="noStrike" dirty="0">
                          <a:solidFill>
                            <a:schemeClr val="tx1">
                              <a:lumMod val="75000"/>
                              <a:lumOff val="25000"/>
                            </a:schemeClr>
                          </a:solidFill>
                          <a:latin typeface="+mn-ea"/>
                          <a:ea typeface="+mn-ea"/>
                        </a:rPr>
                        <a:t>1,500</a:t>
                      </a:r>
                      <a:r>
                        <a:rPr kumimoji="1" lang="ja-JP" altLang="en-US" sz="1100" strike="noStrike">
                          <a:solidFill>
                            <a:schemeClr val="tx1">
                              <a:lumMod val="75000"/>
                              <a:lumOff val="25000"/>
                            </a:schemeClr>
                          </a:solidFill>
                          <a:latin typeface="+mn-ea"/>
                          <a:ea typeface="+mn-ea"/>
                        </a:rPr>
                        <a:t>円程度</a:t>
                      </a:r>
                      <a:endParaRPr kumimoji="1" lang="ja-JP" altLang="en-US" sz="1100" strike="noStrike" dirty="0">
                        <a:solidFill>
                          <a:schemeClr val="tx1">
                            <a:lumMod val="75000"/>
                            <a:lumOff val="25000"/>
                          </a:schemeClr>
                        </a:solidFill>
                        <a:latin typeface="+mn-ea"/>
                        <a:ea typeface="+mn-ea"/>
                      </a:endParaRPr>
                    </a:p>
                  </a:txBody>
                  <a:tcPr anchor="ctr"/>
                </a:tc>
                <a:extLst>
                  <a:ext uri="{0D108BD9-81ED-4DB2-BD59-A6C34878D82A}"/>
                </a:extLst>
              </a:tr>
              <a:tr h="472440">
                <a:tc>
                  <a:txBody>
                    <a:bodyPr/>
                    <a:lstStyle/>
                    <a:p>
                      <a:pPr algn="ctr"/>
                      <a:r>
                        <a:rPr kumimoji="1" lang="ja-JP" altLang="en-US" sz="1100" strike="noStrike" dirty="0">
                          <a:solidFill>
                            <a:schemeClr val="tx1">
                              <a:lumMod val="75000"/>
                              <a:lumOff val="25000"/>
                            </a:schemeClr>
                          </a:solidFill>
                          <a:latin typeface="+mn-ea"/>
                          <a:ea typeface="+mn-ea"/>
                        </a:rPr>
                        <a:t>宇治茶実践型学舎</a:t>
                      </a:r>
                      <a:endParaRPr kumimoji="1" lang="en-US" altLang="ja-JP" sz="1100" strike="noStrike" dirty="0">
                        <a:solidFill>
                          <a:schemeClr val="tx1">
                            <a:lumMod val="75000"/>
                            <a:lumOff val="25000"/>
                          </a:schemeClr>
                        </a:solidFill>
                        <a:latin typeface="+mn-ea"/>
                        <a:ea typeface="+mn-ea"/>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２年間で宇治茶の生産技術を学びます。</a:t>
                      </a:r>
                    </a:p>
                  </a:txBody>
                  <a:tcPr anchor="ctr"/>
                </a:tc>
                <a:tc hMerge="1">
                  <a:txBody>
                    <a:bodyPr/>
                    <a:lstStyle/>
                    <a:p>
                      <a:endParaRPr kumimoji="1" lang="ja-JP" altLang="en-US"/>
                    </a:p>
                  </a:txBody>
                  <a:tcPr/>
                </a:tc>
                <a:tc>
                  <a:txBody>
                    <a:bodyPr/>
                    <a:lstStyle/>
                    <a:p>
                      <a:pPr algn="l"/>
                      <a:r>
                        <a:rPr kumimoji="1" lang="ja-JP" altLang="en-US" sz="1100" strike="noStrike" dirty="0">
                          <a:solidFill>
                            <a:schemeClr val="tx1">
                              <a:lumMod val="75000"/>
                              <a:lumOff val="25000"/>
                            </a:schemeClr>
                          </a:solidFill>
                          <a:latin typeface="+mn-ea"/>
                          <a:ea typeface="+mn-ea"/>
                        </a:rPr>
                        <a:t>茶業研究所（宇治市）、宇治茶生産法人</a:t>
                      </a:r>
                    </a:p>
                  </a:txBody>
                  <a:tcPr anchor="ctr"/>
                </a:tc>
                <a:tc>
                  <a:txBody>
                    <a:bodyPr/>
                    <a:lstStyle/>
                    <a:p>
                      <a:pPr algn="ctr"/>
                      <a:r>
                        <a:rPr kumimoji="1" lang="en-US" altLang="ja-JP" sz="1100" strike="noStrike" dirty="0">
                          <a:solidFill>
                            <a:schemeClr val="tx1">
                              <a:lumMod val="75000"/>
                              <a:lumOff val="25000"/>
                            </a:schemeClr>
                          </a:solidFill>
                          <a:latin typeface="+mn-ea"/>
                          <a:ea typeface="+mn-ea"/>
                        </a:rPr>
                        <a:t>118,800</a:t>
                      </a:r>
                      <a:r>
                        <a:rPr kumimoji="1" lang="ja-JP" altLang="en-US" sz="1100" strike="noStrike" dirty="0">
                          <a:solidFill>
                            <a:schemeClr val="tx1">
                              <a:lumMod val="75000"/>
                              <a:lumOff val="25000"/>
                            </a:schemeClr>
                          </a:solidFill>
                          <a:latin typeface="+mn-ea"/>
                          <a:ea typeface="+mn-ea"/>
                        </a:rPr>
                        <a:t>円</a:t>
                      </a:r>
                      <a:endParaRPr kumimoji="1" lang="en-US" altLang="ja-JP" sz="1100" strike="noStrike" dirty="0">
                        <a:solidFill>
                          <a:schemeClr val="tx1">
                            <a:lumMod val="75000"/>
                            <a:lumOff val="25000"/>
                          </a:schemeClr>
                        </a:solidFill>
                        <a:latin typeface="+mn-ea"/>
                        <a:ea typeface="+mn-ea"/>
                      </a:endParaRPr>
                    </a:p>
                    <a:p>
                      <a:pPr algn="ctr"/>
                      <a:r>
                        <a:rPr kumimoji="1" lang="en-US" altLang="ja-JP" sz="1100" strike="noStrike" dirty="0">
                          <a:solidFill>
                            <a:schemeClr val="tx1">
                              <a:lumMod val="75000"/>
                              <a:lumOff val="25000"/>
                            </a:schemeClr>
                          </a:solidFill>
                          <a:latin typeface="+mn-ea"/>
                          <a:ea typeface="+mn-ea"/>
                        </a:rPr>
                        <a:t>/</a:t>
                      </a:r>
                      <a:r>
                        <a:rPr kumimoji="1" lang="ja-JP" altLang="en-US" sz="1100" strike="noStrike" dirty="0">
                          <a:solidFill>
                            <a:schemeClr val="tx1">
                              <a:lumMod val="75000"/>
                              <a:lumOff val="25000"/>
                            </a:schemeClr>
                          </a:solidFill>
                          <a:latin typeface="+mn-ea"/>
                          <a:ea typeface="+mn-ea"/>
                        </a:rPr>
                        <a:t>年間</a:t>
                      </a:r>
                    </a:p>
                  </a:txBody>
                  <a:tcPr anchor="ctr"/>
                </a:tc>
                <a:extLst>
                  <a:ext uri="{0D108BD9-81ED-4DB2-BD59-A6C34878D82A}"/>
                </a:extLst>
              </a:tr>
              <a:tr h="613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trike="noStrike" dirty="0">
                          <a:solidFill>
                            <a:schemeClr val="tx1">
                              <a:lumMod val="75000"/>
                              <a:lumOff val="25000"/>
                            </a:schemeClr>
                          </a:solidFill>
                          <a:latin typeface="+mn-ea"/>
                          <a:ea typeface="+mn-ea"/>
                        </a:rPr>
                        <a:t>畜産人材育成研修</a:t>
                      </a:r>
                    </a:p>
                  </a:txBody>
                  <a:tcPr anchor="ctr"/>
                </a:tc>
                <a:tc gridSpan="2">
                  <a:txBody>
                    <a:bodyPr/>
                    <a:lstStyle/>
                    <a:p>
                      <a:pPr algn="l"/>
                      <a:r>
                        <a:rPr kumimoji="1" lang="ja-JP" altLang="en-US" sz="1100" strike="noStrike" dirty="0">
                          <a:solidFill>
                            <a:schemeClr val="tx1">
                              <a:lumMod val="75000"/>
                              <a:lumOff val="25000"/>
                            </a:schemeClr>
                          </a:solidFill>
                          <a:latin typeface="+mn-ea"/>
                          <a:ea typeface="+mn-ea"/>
                        </a:rPr>
                        <a:t>２年間で酪農・肉用牛における就業や就農を目指す人材を育成します。</a:t>
                      </a:r>
                    </a:p>
                  </a:txBody>
                  <a:tcPr anchor="ctr"/>
                </a:tc>
                <a:tc hMerge="1">
                  <a:txBody>
                    <a:bodyPr/>
                    <a:lstStyle/>
                    <a:p>
                      <a:endParaRPr kumimoji="1" lang="ja-JP" altLang="en-US"/>
                    </a:p>
                  </a:txBody>
                  <a:tcPr/>
                </a:tc>
                <a:tc>
                  <a:txBody>
                    <a:bodyPr/>
                    <a:lstStyle/>
                    <a:p>
                      <a:pPr algn="l"/>
                      <a:r>
                        <a:rPr kumimoji="1" lang="ja-JP" altLang="en-US" sz="1100" strike="noStrike" dirty="0">
                          <a:solidFill>
                            <a:schemeClr val="tx1">
                              <a:lumMod val="75000"/>
                              <a:lumOff val="25000"/>
                            </a:schemeClr>
                          </a:solidFill>
                          <a:latin typeface="+mn-ea"/>
                          <a:ea typeface="+mn-ea"/>
                        </a:rPr>
                        <a:t>畜産センター（綾部市）、府内の畜産農家</a:t>
                      </a:r>
                    </a:p>
                  </a:txBody>
                  <a:tcPr anchor="ctr"/>
                </a:tc>
                <a:tc>
                  <a:txBody>
                    <a:bodyPr/>
                    <a:lstStyle/>
                    <a:p>
                      <a:pPr algn="ctr"/>
                      <a:r>
                        <a:rPr kumimoji="1" lang="en-US" altLang="ja-JP" sz="1100" strike="noStrike" dirty="0">
                          <a:solidFill>
                            <a:schemeClr val="tx1">
                              <a:lumMod val="75000"/>
                              <a:lumOff val="25000"/>
                            </a:schemeClr>
                          </a:solidFill>
                          <a:latin typeface="+mn-ea"/>
                          <a:ea typeface="+mn-ea"/>
                        </a:rPr>
                        <a:t>118,800</a:t>
                      </a:r>
                      <a:r>
                        <a:rPr kumimoji="1" lang="ja-JP" altLang="en-US" sz="1100" strike="noStrike" dirty="0">
                          <a:solidFill>
                            <a:schemeClr val="tx1">
                              <a:lumMod val="75000"/>
                              <a:lumOff val="25000"/>
                            </a:schemeClr>
                          </a:solidFill>
                          <a:latin typeface="+mn-ea"/>
                          <a:ea typeface="+mn-ea"/>
                        </a:rPr>
                        <a:t>円</a:t>
                      </a:r>
                      <a:endParaRPr kumimoji="1" lang="en-US" altLang="ja-JP" sz="1100" strike="noStrike" dirty="0">
                        <a:solidFill>
                          <a:schemeClr val="tx1">
                            <a:lumMod val="75000"/>
                            <a:lumOff val="25000"/>
                          </a:schemeClr>
                        </a:solidFill>
                        <a:latin typeface="+mn-ea"/>
                        <a:ea typeface="+mn-ea"/>
                      </a:endParaRPr>
                    </a:p>
                    <a:p>
                      <a:pPr algn="ctr"/>
                      <a:r>
                        <a:rPr kumimoji="1" lang="en-US" altLang="ja-JP" sz="1100" strike="noStrike" dirty="0">
                          <a:solidFill>
                            <a:schemeClr val="tx1">
                              <a:lumMod val="75000"/>
                              <a:lumOff val="25000"/>
                            </a:schemeClr>
                          </a:solidFill>
                          <a:latin typeface="+mn-ea"/>
                          <a:ea typeface="+mn-ea"/>
                        </a:rPr>
                        <a:t>/</a:t>
                      </a:r>
                      <a:r>
                        <a:rPr kumimoji="1" lang="ja-JP" altLang="en-US" sz="1100" strike="noStrike" dirty="0">
                          <a:solidFill>
                            <a:schemeClr val="tx1">
                              <a:lumMod val="75000"/>
                              <a:lumOff val="25000"/>
                            </a:schemeClr>
                          </a:solidFill>
                          <a:latin typeface="+mn-ea"/>
                          <a:ea typeface="+mn-ea"/>
                        </a:rPr>
                        <a:t>年間</a:t>
                      </a:r>
                    </a:p>
                  </a:txBody>
                  <a:tcPr anchor="ctr"/>
                </a:tc>
                <a:extLst>
                  <a:ext uri="{0D108BD9-81ED-4DB2-BD59-A6C34878D82A}"/>
                </a:extLst>
              </a:tr>
            </a:tbl>
          </a:graphicData>
        </a:graphic>
      </p:graphicFrame>
      <p:sp>
        <p:nvSpPr>
          <p:cNvPr id="1184" name="テキスト ボックス 5"/>
          <p:cNvSpPr txBox="1"/>
          <p:nvPr/>
        </p:nvSpPr>
        <p:spPr>
          <a:xfrm>
            <a:off x="6957392" y="17260"/>
            <a:ext cx="3744416" cy="1446550"/>
          </a:xfrm>
          <a:prstGeom prst="rect">
            <a:avLst/>
          </a:prstGeom>
          <a:noFill/>
        </p:spPr>
        <p:txBody>
          <a:bodyPr wrap="square" rtlCol="0">
            <a:spAutoFit/>
          </a:bodyPr>
          <a:lstStyle/>
          <a:p>
            <a:r>
              <a:rPr kumimoji="1" lang="ja-JP" altLang="en-US" sz="1100" dirty="0"/>
              <a:t>●タイトル</a:t>
            </a:r>
            <a:endParaRPr kumimoji="1" lang="en-US" altLang="ja-JP" sz="1100" dirty="0"/>
          </a:p>
          <a:p>
            <a:r>
              <a:rPr lang="ja-JP" altLang="en-US" sz="1100" dirty="0"/>
              <a:t>　変更不可</a:t>
            </a:r>
            <a:endParaRPr kumimoji="1" lang="en-US" altLang="ja-JP" sz="1100" dirty="0"/>
          </a:p>
          <a:p>
            <a:r>
              <a:rPr kumimoji="1" lang="ja-JP" altLang="en-US" sz="1100" dirty="0"/>
              <a:t>●本文</a:t>
            </a:r>
            <a:endParaRPr kumimoji="1" lang="en-US" altLang="ja-JP" sz="1100" dirty="0"/>
          </a:p>
          <a:p>
            <a:r>
              <a:rPr kumimoji="1" lang="ja-JP" altLang="en-US" sz="1100" dirty="0"/>
              <a:t>　</a:t>
            </a:r>
            <a:r>
              <a:rPr kumimoji="1" lang="en-US" altLang="ja-JP" sz="1100" dirty="0"/>
              <a:t>MS</a:t>
            </a:r>
            <a:r>
              <a:rPr lang="ja-JP" altLang="en-US" sz="1100" dirty="0"/>
              <a:t>丸ゴシック</a:t>
            </a:r>
            <a:r>
              <a:rPr lang="en-US" altLang="ja-JP" sz="1100" dirty="0"/>
              <a:t>M-PRO</a:t>
            </a:r>
            <a:r>
              <a:rPr lang="ja-JP" altLang="en-US" sz="1100" dirty="0"/>
              <a:t>（サイズ自由）</a:t>
            </a:r>
            <a:endParaRPr lang="en-US" altLang="ja-JP" sz="1100" dirty="0"/>
          </a:p>
          <a:p>
            <a:r>
              <a:rPr lang="ja-JP" altLang="en-US" sz="1100" dirty="0"/>
              <a:t>　背景色、文字色は自由</a:t>
            </a:r>
            <a:endParaRPr lang="en-US" altLang="ja-JP" sz="1100" dirty="0"/>
          </a:p>
          <a:p>
            <a:r>
              <a:rPr lang="ja-JP" altLang="en-US" sz="1100" dirty="0"/>
              <a:t>　図表、写真</a:t>
            </a:r>
            <a:r>
              <a:rPr lang="en-US" altLang="ja-JP" sz="1100" dirty="0"/>
              <a:t>OK</a:t>
            </a:r>
            <a:endParaRPr lang="ja-JP" altLang="en-US" sz="1100" dirty="0"/>
          </a:p>
          <a:p>
            <a:r>
              <a:rPr kumimoji="1" lang="ja-JP" altLang="en-US" sz="1100" dirty="0"/>
              <a:t>●枠</a:t>
            </a:r>
            <a:endParaRPr kumimoji="1" lang="en-US" altLang="ja-JP" sz="1100" dirty="0"/>
          </a:p>
          <a:p>
            <a:r>
              <a:rPr lang="ja-JP" altLang="en-US" sz="1100" dirty="0"/>
              <a:t>枠線色、</a:t>
            </a:r>
            <a:r>
              <a:rPr kumimoji="1" lang="ja-JP" altLang="en-US" sz="1100" dirty="0"/>
              <a:t>上下幅変更可能</a:t>
            </a:r>
            <a:endParaRPr kumimoji="1" lang="en-US" altLang="ja-JP" sz="1100" dirty="0"/>
          </a:p>
        </p:txBody>
      </p:sp>
      <p:sp>
        <p:nvSpPr>
          <p:cNvPr id="1185" name="スライド番号プレースホルダー 1"/>
          <p:cNvSpPr>
            <a:spLocks noGrp="1"/>
          </p:cNvSpPr>
          <p:nvPr>
            <p:ph type="sldNum" sz="quarter" idx="12"/>
          </p:nvPr>
        </p:nvSpPr>
        <p:spPr>
          <a:xfrm>
            <a:off x="1988840" y="9538166"/>
            <a:ext cx="1600200" cy="527402"/>
          </a:xfrm>
        </p:spPr>
        <p:txBody>
          <a:bodyPr/>
          <a:lstStyle/>
          <a:p>
            <a:r>
              <a:rPr kumimoji="1" lang="ja-JP" altLang="en-US" dirty="0">
                <a:solidFill>
                  <a:srgbClr val="002060"/>
                </a:solidFill>
              </a:rPr>
              <a:t>４</a:t>
            </a:r>
          </a:p>
        </p:txBody>
      </p:sp>
      <p:graphicFrame>
        <p:nvGraphicFramePr>
          <p:cNvPr id="1186" name="表 13"/>
          <p:cNvGraphicFramePr>
            <a:graphicFrameLocks noGrp="1"/>
          </p:cNvGraphicFramePr>
          <p:nvPr>
            <p:extLst/>
          </p:nvPr>
        </p:nvGraphicFramePr>
        <p:xfrm>
          <a:off x="171188" y="1600160"/>
          <a:ext cx="6498172" cy="777240"/>
        </p:xfrm>
        <a:graphic>
          <a:graphicData uri="http://schemas.openxmlformats.org/drawingml/2006/table">
            <a:tbl>
              <a:tblPr firstRow="1" bandRow="1">
                <a:tableStyleId>{5C22544A-7EE6-4342-B048-85BDC9FD1C3A}</a:tableStyleId>
              </a:tblPr>
              <a:tblGrid>
                <a:gridCol w="2897772">
                  <a:extLst>
                    <a:ext uri="{9D8B030D-6E8A-4147-A177-3AD203B41FA5}"/>
                  </a:extLst>
                </a:gridCol>
                <a:gridCol w="3600400">
                  <a:extLst>
                    <a:ext uri="{9D8B030D-6E8A-4147-A177-3AD203B41FA5}"/>
                  </a:extLst>
                </a:gridCol>
              </a:tblGrid>
              <a:tr h="169025">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名　称</a:t>
                      </a:r>
                    </a:p>
                  </a:txBody>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日　時（開催場所）</a:t>
                      </a:r>
                    </a:p>
                  </a:txBody>
                  <a:tcPr/>
                </a:tc>
                <a:extLst>
                  <a:ext uri="{0D108BD9-81ED-4DB2-BD59-A6C34878D82A}"/>
                </a:extLst>
              </a:tr>
              <a:tr h="174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マイナビ農林水産</a:t>
                      </a:r>
                      <a:r>
                        <a:rPr kumimoji="1" lang="en-US" altLang="ja-JP" sz="1100" dirty="0">
                          <a:latin typeface="HG丸ｺﾞｼｯｸM-PRO" panose="020F0600000000000000" pitchFamily="50" charset="-128"/>
                          <a:ea typeface="HG丸ｺﾞｼｯｸM-PRO" panose="020F0600000000000000" pitchFamily="50" charset="-128"/>
                        </a:rPr>
                        <a:t>FEST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HG丸ｺﾞｼｯｸM-PRO" panose="020F0600000000000000" pitchFamily="50" charset="-128"/>
                          <a:ea typeface="HG丸ｺﾞｼｯｸM-PRO" panose="020F0600000000000000" pitchFamily="50" charset="-128"/>
                        </a:rPr>
                        <a:t>8/27</a:t>
                      </a:r>
                      <a:r>
                        <a:rPr lang="ja-JP" altLang="en-US" sz="1100" dirty="0" err="1">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9/25(</a:t>
                      </a:r>
                      <a:r>
                        <a:rPr lang="ja-JP" altLang="en-US" sz="1100" dirty="0">
                          <a:latin typeface="HG丸ｺﾞｼｯｸM-PRO" panose="020F0600000000000000" pitchFamily="50" charset="-128"/>
                          <a:ea typeface="HG丸ｺﾞｼｯｸM-PRO" panose="020F0600000000000000" pitchFamily="50" charset="-128"/>
                        </a:rPr>
                        <a:t>グランフロント大阪</a:t>
                      </a:r>
                      <a:r>
                        <a:rPr lang="en-US" altLang="ja-JP" sz="1100" dirty="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1978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　</a:t>
                      </a:r>
                      <a:r>
                        <a:rPr kumimoji="1" lang="zh-TW" altLang="en-US" sz="11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rPr>
                        <a:t>京都府</a:t>
                      </a:r>
                      <a:r>
                        <a:rPr kumimoji="1" lang="ja-JP" altLang="en-US" sz="11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rPr>
                        <a:t>農林水産業　就農・</a:t>
                      </a:r>
                      <a:r>
                        <a:rPr kumimoji="1" lang="zh-TW" altLang="en-US" sz="11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rPr>
                        <a:t>就業相談会</a:t>
                      </a:r>
                      <a:endParaRPr kumimoji="1" lang="en-US" altLang="ja-JP" sz="1100" dirty="0">
                        <a:latin typeface="HG丸ｺﾞｼｯｸM-PRO" panose="020F0600000000000000" pitchFamily="50" charset="-128"/>
                        <a:ea typeface="HG丸ｺﾞｼｯｸM-PRO" panose="020F0600000000000000" pitchFamily="50" charset="-128"/>
                      </a:endParaRPr>
                    </a:p>
                  </a:txBody>
                  <a:tcPr/>
                </a:tc>
                <a:tc>
                  <a:txBody>
                    <a:bodyPr/>
                    <a:lstStyle/>
                    <a:p>
                      <a:r>
                        <a:rPr lang="en-US" altLang="ja-JP" sz="1100" dirty="0">
                          <a:latin typeface="HG丸ｺﾞｼｯｸM-PRO" panose="020F0600000000000000" pitchFamily="50" charset="-128"/>
                          <a:ea typeface="HG丸ｺﾞｼｯｸM-PRO" panose="020F0600000000000000" pitchFamily="50" charset="-128"/>
                        </a:rPr>
                        <a:t>8/21(</a:t>
                      </a:r>
                      <a:r>
                        <a:rPr lang="ja-JP" altLang="en-US" sz="1100" dirty="0">
                          <a:latin typeface="HG丸ｺﾞｼｯｸM-PRO" panose="020F0600000000000000" pitchFamily="50" charset="-128"/>
                          <a:ea typeface="HG丸ｺﾞｼｯｸM-PRO" panose="020F0600000000000000" pitchFamily="50" charset="-128"/>
                        </a:rPr>
                        <a:t>京都テルサ</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err="1">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8/27(</a:t>
                      </a:r>
                      <a:r>
                        <a:rPr lang="ja-JP" altLang="en-US" sz="1100" dirty="0">
                          <a:latin typeface="HG丸ｺﾞｼｯｸM-PRO" panose="020F0600000000000000" pitchFamily="50" charset="-128"/>
                          <a:ea typeface="HG丸ｺﾞｼｯｸM-PRO" panose="020F0600000000000000" pitchFamily="50" charset="-128"/>
                        </a:rPr>
                        <a:t>キャンパスプラザ京都</a:t>
                      </a:r>
                      <a:r>
                        <a:rPr lang="en-US" altLang="ja-JP" sz="1100" dirty="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sp>
        <p:nvSpPr>
          <p:cNvPr id="1187" name="テキスト ボックス 14"/>
          <p:cNvSpPr txBox="1"/>
          <p:nvPr/>
        </p:nvSpPr>
        <p:spPr>
          <a:xfrm>
            <a:off x="6905865" y="2072680"/>
            <a:ext cx="2448272"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1050" dirty="0"/>
              <a:t>開催内容が決まり</a:t>
            </a:r>
            <a:r>
              <a:rPr lang="ja-JP" altLang="en-US" sz="1050" dirty="0"/>
              <a:t>次第掲載します。</a:t>
            </a:r>
            <a:endParaRPr lang="en-US" altLang="ja-JP" sz="1050" dirty="0"/>
          </a:p>
        </p:txBody>
      </p:sp>
      <p:sp>
        <p:nvSpPr>
          <p:cNvPr id="1188" name="テキスト ボックス 15"/>
          <p:cNvSpPr txBox="1"/>
          <p:nvPr/>
        </p:nvSpPr>
        <p:spPr>
          <a:xfrm>
            <a:off x="1988840" y="8461131"/>
            <a:ext cx="2005480" cy="276999"/>
          </a:xfrm>
          <a:prstGeom prst="rect">
            <a:avLst/>
          </a:prstGeom>
          <a:solidFill>
            <a:schemeClr val="bg1"/>
          </a:solidFill>
          <a:ln w="28575">
            <a:solidFill>
              <a:schemeClr val="tx1"/>
            </a:solidFill>
          </a:ln>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農林水産業ジョブカフェ</a:t>
            </a:r>
          </a:p>
        </p:txBody>
      </p:sp>
      <p:pic>
        <p:nvPicPr>
          <p:cNvPr id="1189" name="図 17"/>
          <p:cNvPicPr>
            <a:picLocks noChangeAspect="1"/>
          </p:cNvPicPr>
          <p:nvPr/>
        </p:nvPicPr>
        <p:blipFill>
          <a:blip r:embed="rId1">
            <a:extLst>
              <a:ext uri="{BEBA8EAE-BF5A-486C-A8C5-ECC9F3942E4B}">
                <a14:imgProps xmlns:a14="http://schemas.microsoft.com/office/drawing/2010/main">
                  <a14:imgLayer r:embed="rId2">
                    <a14:imgEffect>
                      <a14:backgroundRemoval t="20000" b="60000" l="57007" r="98219"/>
                    </a14:imgEffect>
                  </a14:imgLayer>
                </a14:imgProps>
              </a:ext>
            </a:extLst>
          </a:blip>
          <a:srcRect l="61018" t="26602" b="43791"/>
          <a:stretch>
            <a:fillRect/>
          </a:stretch>
        </p:blipFill>
        <p:spPr>
          <a:xfrm>
            <a:off x="4007455" y="8329976"/>
            <a:ext cx="979712" cy="511190"/>
          </a:xfrm>
          <a:prstGeom prst="rect">
            <a:avLst/>
          </a:prstGeom>
        </p:spPr>
      </p:pic>
      <p:pic>
        <p:nvPicPr>
          <p:cNvPr id="1190" name="図 3"/>
          <p:cNvPicPr>
            <a:picLocks noChangeAspect="1"/>
          </p:cNvPicPr>
          <p:nvPr/>
        </p:nvPicPr>
        <p:blipFill>
          <a:blip r:embed="rId3"/>
          <a:stretch>
            <a:fillRect/>
          </a:stretch>
        </p:blipFill>
        <p:spPr>
          <a:xfrm>
            <a:off x="5394545" y="8195482"/>
            <a:ext cx="1011453" cy="1011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621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2" name="正方形/長方形 6"/>
          <p:cNvSpPr/>
          <p:nvPr/>
        </p:nvSpPr>
        <p:spPr>
          <a:xfrm>
            <a:off x="3108941" y="55356"/>
            <a:ext cx="665765" cy="14652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93" name="正方形/長方形 2"/>
          <p:cNvSpPr/>
          <p:nvPr/>
        </p:nvSpPr>
        <p:spPr>
          <a:xfrm>
            <a:off x="44624" y="55356"/>
            <a:ext cx="3397198" cy="1465263"/>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a:solidFill>
                  <a:srgbClr val="FFFFFF"/>
                </a:solidFill>
                <a:latin typeface="ＭＳ Ｐゴシック"/>
                <a:ea typeface="ＤＨＰ特太ゴシック体"/>
                <a:cs typeface="Times New Roman"/>
              </a:rPr>
              <a:t>大阪府</a:t>
            </a:r>
            <a:endParaRPr lang="ja-JP" sz="5400" dirty="0">
              <a:effectLst/>
              <a:latin typeface="ＭＳ Ｐゴシック"/>
              <a:cs typeface="ＭＳ Ｐゴシック"/>
            </a:endParaRPr>
          </a:p>
        </p:txBody>
      </p:sp>
      <p:sp>
        <p:nvSpPr>
          <p:cNvPr id="1194" name="正方形/長方形 1"/>
          <p:cNvSpPr/>
          <p:nvPr/>
        </p:nvSpPr>
        <p:spPr>
          <a:xfrm>
            <a:off x="3443563" y="55356"/>
            <a:ext cx="3369813" cy="1465263"/>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1400" dirty="0" smtClean="0">
                <a:solidFill>
                  <a:srgbClr val="000000"/>
                </a:solidFill>
                <a:latin typeface="ＭＳ Ｐゴシック"/>
                <a:ea typeface="HGP創英ﾌﾟﾚｾﾞﾝｽEB"/>
                <a:cs typeface="Times New Roman"/>
              </a:rPr>
              <a:t>大阪府</a:t>
            </a:r>
            <a:r>
              <a:rPr lang="ja-JP" altLang="en-US" sz="1400" dirty="0">
                <a:solidFill>
                  <a:srgbClr val="000000"/>
                </a:solidFill>
                <a:latin typeface="ＭＳ Ｐゴシック"/>
                <a:ea typeface="HGP創英ﾌﾟﾚｾﾞﾝｽEB"/>
                <a:cs typeface="Times New Roman"/>
              </a:rPr>
              <a:t>環境農林</a:t>
            </a:r>
            <a:r>
              <a:rPr lang="ja-JP" altLang="en-US" sz="1400" dirty="0" smtClean="0">
                <a:solidFill>
                  <a:srgbClr val="000000"/>
                </a:solidFill>
                <a:latin typeface="ＭＳ Ｐゴシック"/>
                <a:ea typeface="HGP創英ﾌﾟﾚｾﾞﾝｽEB"/>
                <a:cs typeface="Times New Roman"/>
              </a:rPr>
              <a:t>水産</a:t>
            </a:r>
            <a:r>
              <a:rPr lang="ja-JP" sz="1400" dirty="0" smtClean="0">
                <a:solidFill>
                  <a:srgbClr val="000000"/>
                </a:solidFill>
                <a:effectLst/>
                <a:latin typeface="ＭＳ Ｐゴシック"/>
                <a:ea typeface="HGP創英ﾌﾟﾚｾﾞﾝｽEB"/>
                <a:cs typeface="Times New Roman"/>
              </a:rPr>
              <a:t>部</a:t>
            </a:r>
            <a:endParaRPr lang="ja-JP" sz="1400" dirty="0">
              <a:effectLst/>
              <a:latin typeface="ＭＳ Ｐゴシック"/>
              <a:cs typeface="ＭＳ Ｐゴシック"/>
            </a:endParaRPr>
          </a:p>
          <a:p>
            <a:pPr>
              <a:spcAft>
                <a:spcPts val="0"/>
              </a:spcAft>
            </a:pPr>
            <a:r>
              <a:rPr lang="ja-JP" altLang="en-US" sz="1400" dirty="0" smtClean="0">
                <a:solidFill>
                  <a:srgbClr val="000000"/>
                </a:solidFill>
                <a:latin typeface="ＭＳ Ｐゴシック"/>
                <a:ea typeface="HGP創英ﾌﾟﾚｾﾞﾝｽEB"/>
                <a:cs typeface="Times New Roman"/>
              </a:rPr>
              <a:t>農政室推進課経営強化グループ</a:t>
            </a:r>
            <a:endParaRPr lang="en-US" altLang="ja-JP" sz="1400" dirty="0">
              <a:latin typeface="ＭＳ Ｐゴシック"/>
              <a:cs typeface="Times New Roman"/>
            </a:endParaRPr>
          </a:p>
          <a:p>
            <a:pPr>
              <a:spcAft>
                <a:spcPts val="0"/>
              </a:spcAft>
            </a:pPr>
            <a:r>
              <a:rPr lang="ja-JP" sz="1200" dirty="0" smtClean="0">
                <a:solidFill>
                  <a:srgbClr val="000000"/>
                </a:solidFill>
                <a:effectLst/>
                <a:latin typeface="ＭＳ Ｐゴシック"/>
                <a:ea typeface="HGP創英ﾌﾟﾚｾﾞﾝｽEB"/>
                <a:cs typeface="Times New Roman"/>
              </a:rPr>
              <a:t>〒</a:t>
            </a:r>
            <a:r>
              <a:rPr lang="ja-JP" altLang="en-US" sz="1200" dirty="0" smtClean="0">
                <a:solidFill>
                  <a:srgbClr val="000000"/>
                </a:solidFill>
                <a:latin typeface="ＭＳ Ｐゴシック"/>
                <a:ea typeface="HGP創英ﾌﾟﾚｾﾞﾝｽEB"/>
                <a:cs typeface="Times New Roman"/>
              </a:rPr>
              <a:t>５５９</a:t>
            </a:r>
            <a:r>
              <a:rPr lang="ja-JP" sz="1200" dirty="0" smtClean="0">
                <a:solidFill>
                  <a:srgbClr val="000000"/>
                </a:solidFill>
                <a:effectLst/>
                <a:latin typeface="ＭＳ Ｐゴシック"/>
                <a:ea typeface="HGP創英ﾌﾟﾚｾﾞﾝｽEB"/>
                <a:cs typeface="Times New Roman"/>
              </a:rPr>
              <a:t>－</a:t>
            </a:r>
            <a:r>
              <a:rPr lang="ja-JP" altLang="en-US" sz="1200" dirty="0">
                <a:solidFill>
                  <a:srgbClr val="000000"/>
                </a:solidFill>
                <a:latin typeface="ＭＳ Ｐゴシック"/>
                <a:ea typeface="HGP創英ﾌﾟﾚｾﾞﾝｽEB"/>
                <a:cs typeface="Times New Roman"/>
              </a:rPr>
              <a:t>８５５５</a:t>
            </a:r>
            <a:endParaRPr lang="ja-JP" sz="1200" dirty="0">
              <a:effectLst/>
              <a:latin typeface="ＭＳ Ｐゴシック"/>
              <a:cs typeface="ＭＳ Ｐゴシック"/>
            </a:endParaRPr>
          </a:p>
          <a:p>
            <a:pPr algn="ctr">
              <a:spcAft>
                <a:spcPts val="0"/>
              </a:spcAft>
            </a:pPr>
            <a:r>
              <a:rPr lang="ja-JP" altLang="en-US" sz="1200" dirty="0" smtClean="0">
                <a:solidFill>
                  <a:srgbClr val="000000"/>
                </a:solidFill>
                <a:latin typeface="ＭＳ Ｐゴシック"/>
                <a:ea typeface="HGP創英ﾌﾟﾚｾﾞﾝｽEB"/>
                <a:cs typeface="Times New Roman"/>
              </a:rPr>
              <a:t>大阪府大阪市住之江区南港北</a:t>
            </a:r>
            <a:r>
              <a:rPr lang="ja-JP" sz="1200" dirty="0" smtClean="0">
                <a:solidFill>
                  <a:srgbClr val="000000"/>
                </a:solidFill>
                <a:effectLst/>
                <a:latin typeface="ＭＳ Ｐゴシック"/>
                <a:ea typeface="HGP創英ﾌﾟﾚｾﾞﾝｽEB"/>
                <a:cs typeface="Times New Roman"/>
              </a:rPr>
              <a:t>１－１</a:t>
            </a:r>
            <a:r>
              <a:rPr lang="ja-JP" altLang="en-US" sz="1200" dirty="0" smtClean="0">
                <a:solidFill>
                  <a:srgbClr val="000000"/>
                </a:solidFill>
                <a:effectLst/>
                <a:latin typeface="ＭＳ Ｐゴシック"/>
                <a:ea typeface="HGP創英ﾌﾟﾚｾﾞﾝｽEB"/>
                <a:cs typeface="Times New Roman"/>
              </a:rPr>
              <a:t>４－１６</a:t>
            </a:r>
            <a:endParaRPr lang="en-US" altLang="ja-JP" sz="1200" dirty="0" smtClean="0">
              <a:solidFill>
                <a:srgbClr val="000000"/>
              </a:solidFill>
              <a:effectLst/>
              <a:latin typeface="ＭＳ Ｐゴシック"/>
              <a:ea typeface="HGP創英ﾌﾟﾚｾﾞﾝｽEB"/>
              <a:cs typeface="Times New Roman"/>
            </a:endParaRPr>
          </a:p>
          <a:p>
            <a:pPr algn="ctr">
              <a:spcAft>
                <a:spcPts val="0"/>
              </a:spcAft>
            </a:pPr>
            <a:r>
              <a:rPr lang="ja-JP" altLang="en-US" sz="1200" dirty="0" smtClean="0">
                <a:solidFill>
                  <a:srgbClr val="000000"/>
                </a:solidFill>
                <a:latin typeface="ＭＳ Ｐゴシック"/>
                <a:ea typeface="HGP創英ﾌﾟﾚｾﾞﾝｽEB"/>
                <a:cs typeface="Times New Roman"/>
              </a:rPr>
              <a:t>　　　　　　　　　　　　　　　大阪府咲洲庁舎２２階</a:t>
            </a:r>
            <a:endParaRPr lang="ja-JP" sz="1200" dirty="0">
              <a:effectLst/>
              <a:latin typeface="ＭＳ Ｐゴシック"/>
              <a:cs typeface="ＭＳ Ｐゴシック"/>
            </a:endParaRPr>
          </a:p>
          <a:p>
            <a:pPr>
              <a:spcAft>
                <a:spcPts val="0"/>
              </a:spcAft>
            </a:pPr>
            <a:r>
              <a:rPr lang="ja-JP" sz="1400" dirty="0" smtClean="0">
                <a:solidFill>
                  <a:srgbClr val="000000"/>
                </a:solidFill>
                <a:effectLst/>
                <a:latin typeface="ＭＳ Ｐゴシック"/>
                <a:ea typeface="ＭＳ 明朝"/>
                <a:cs typeface="ＭＳ 明朝"/>
              </a:rPr>
              <a:t>☎</a:t>
            </a:r>
            <a:r>
              <a:rPr lang="en-US" altLang="ja-JP" sz="1400" dirty="0" smtClean="0">
                <a:solidFill>
                  <a:srgbClr val="000000"/>
                </a:solidFill>
                <a:effectLst/>
                <a:latin typeface="ＭＳ Ｐゴシック"/>
                <a:ea typeface="ＭＳ 明朝"/>
                <a:cs typeface="ＭＳ 明朝"/>
              </a:rPr>
              <a:t> </a:t>
            </a:r>
            <a:r>
              <a:rPr lang="en-US" sz="1400" dirty="0" smtClean="0">
                <a:solidFill>
                  <a:srgbClr val="000000"/>
                </a:solidFill>
                <a:effectLst/>
                <a:latin typeface="HGP創英ﾌﾟﾚｾﾞﾝｽEB"/>
                <a:cs typeface="Times New Roman"/>
              </a:rPr>
              <a:t>0</a:t>
            </a:r>
            <a:r>
              <a:rPr lang="en-US" altLang="ja-JP" sz="1400" dirty="0" smtClean="0">
                <a:solidFill>
                  <a:srgbClr val="000000"/>
                </a:solidFill>
                <a:effectLst/>
                <a:latin typeface="HGP創英ﾌﾟﾚｾﾞﾝｽEB"/>
                <a:cs typeface="Times New Roman"/>
              </a:rPr>
              <a:t>6</a:t>
            </a:r>
            <a:r>
              <a:rPr lang="en-US" sz="1400" dirty="0" smtClean="0">
                <a:solidFill>
                  <a:srgbClr val="000000"/>
                </a:solidFill>
                <a:effectLst/>
                <a:latin typeface="HGP創英ﾌﾟﾚｾﾞﾝｽEB"/>
                <a:cs typeface="Times New Roman"/>
              </a:rPr>
              <a:t>-6210-9596</a:t>
            </a:r>
            <a:endParaRPr lang="ja-JP" sz="1400" dirty="0">
              <a:effectLst/>
              <a:latin typeface="ＭＳ Ｐゴシック"/>
              <a:cs typeface="ＭＳ Ｐゴシック"/>
            </a:endParaRPr>
          </a:p>
        </p:txBody>
      </p:sp>
      <p:sp>
        <p:nvSpPr>
          <p:cNvPr id="1195" name="正方形/長方形 9"/>
          <p:cNvSpPr/>
          <p:nvPr/>
        </p:nvSpPr>
        <p:spPr>
          <a:xfrm>
            <a:off x="44624" y="1520618"/>
            <a:ext cx="6768752" cy="2424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ja-JP" altLang="en-US" sz="1400" b="1" dirty="0" smtClean="0">
                <a:solidFill>
                  <a:srgbClr val="002060"/>
                </a:solidFill>
                <a:latin typeface="ＭＳ Ｐゴシック"/>
                <a:ea typeface="HG丸ｺﾞｼｯｸM-PRO"/>
                <a:cs typeface="Times New Roman"/>
              </a:rPr>
              <a:t>●大阪の魅力の一つは「食」</a:t>
            </a:r>
            <a:endParaRPr lang="en-US" altLang="ja-JP" sz="1400" b="1" dirty="0" smtClean="0">
              <a:solidFill>
                <a:srgbClr val="002060"/>
              </a:solidFill>
              <a:latin typeface="ＭＳ Ｐゴシック"/>
              <a:ea typeface="HG丸ｺﾞｼｯｸM-PRO"/>
              <a:cs typeface="Times New Roman"/>
            </a:endParaRPr>
          </a:p>
          <a:p>
            <a:pPr indent="152400">
              <a:spcAft>
                <a:spcPts val="0"/>
              </a:spcAft>
            </a:pPr>
            <a:r>
              <a:rPr lang="ja-JP" altLang="en-US" sz="1400" dirty="0" smtClean="0">
                <a:solidFill>
                  <a:srgbClr val="002060"/>
                </a:solidFill>
                <a:latin typeface="ＭＳ Ｐゴシック"/>
                <a:ea typeface="HG丸ｺﾞｼｯｸM-PRO"/>
                <a:cs typeface="Times New Roman"/>
              </a:rPr>
              <a:t>大阪</a:t>
            </a:r>
            <a:r>
              <a:rPr lang="ja-JP" sz="1400" dirty="0" smtClean="0">
                <a:solidFill>
                  <a:srgbClr val="002060"/>
                </a:solidFill>
                <a:effectLst/>
                <a:latin typeface="ＭＳ Ｐゴシック"/>
                <a:ea typeface="HG丸ｺﾞｼｯｸM-PRO"/>
                <a:cs typeface="Times New Roman"/>
              </a:rPr>
              <a:t>は、</a:t>
            </a:r>
            <a:r>
              <a:rPr lang="ja-JP" altLang="en-US" sz="1400" dirty="0">
                <a:solidFill>
                  <a:srgbClr val="002060"/>
                </a:solidFill>
                <a:latin typeface="ＭＳ Ｐゴシック"/>
                <a:ea typeface="HG丸ｺﾞｼｯｸM-PRO"/>
                <a:cs typeface="Times New Roman"/>
              </a:rPr>
              <a:t>江戸</a:t>
            </a:r>
            <a:r>
              <a:rPr lang="ja-JP" altLang="en-US" sz="1400" dirty="0" smtClean="0">
                <a:solidFill>
                  <a:srgbClr val="002060"/>
                </a:solidFill>
                <a:latin typeface="ＭＳ Ｐゴシック"/>
                <a:ea typeface="HG丸ｺﾞｼｯｸM-PRO"/>
                <a:cs typeface="Times New Roman"/>
              </a:rPr>
              <a:t>時代に</a:t>
            </a:r>
            <a:r>
              <a:rPr lang="ja-JP" altLang="en-US" sz="1400" dirty="0" smtClean="0">
                <a:solidFill>
                  <a:srgbClr val="002060"/>
                </a:solidFill>
                <a:effectLst/>
                <a:latin typeface="ＭＳ Ｐゴシック"/>
                <a:ea typeface="HG丸ｺﾞｼｯｸM-PRO"/>
                <a:cs typeface="Times New Roman"/>
              </a:rPr>
              <a:t>「天下の台所」と呼ばれ、全国各地から様々な人やモノが行き交うことで多様な食文化が栄え、以来、大阪の魅力の一つとして豊かな「食文化」は欠かせないものとなっています。大阪では、その食文化を支える</a:t>
            </a:r>
            <a:r>
              <a:rPr lang="ja-JP" altLang="en-US" sz="1400" dirty="0" smtClean="0">
                <a:solidFill>
                  <a:srgbClr val="002060"/>
                </a:solidFill>
                <a:latin typeface="ＭＳ Ｐゴシック"/>
                <a:ea typeface="HG丸ｺﾞｼｯｸM-PRO"/>
                <a:cs typeface="Times New Roman"/>
              </a:rPr>
              <a:t>都市農業のメリットを生かした高収益型の農業が営まれています。</a:t>
            </a:r>
            <a:endParaRPr lang="en-US" altLang="ja-JP" sz="1400" dirty="0">
              <a:solidFill>
                <a:srgbClr val="002060"/>
              </a:solidFill>
              <a:latin typeface="ＭＳ Ｐゴシック"/>
              <a:ea typeface="HG丸ｺﾞｼｯｸM-PRO"/>
              <a:cs typeface="Times New Roman"/>
            </a:endParaRPr>
          </a:p>
          <a:p>
            <a:pPr indent="152400">
              <a:spcAft>
                <a:spcPts val="0"/>
              </a:spcAft>
            </a:pPr>
            <a:endParaRPr lang="en-US" altLang="ja-JP" sz="800" dirty="0" smtClean="0">
              <a:solidFill>
                <a:srgbClr val="002060"/>
              </a:solidFill>
              <a:latin typeface="ＭＳ Ｐゴシック"/>
              <a:ea typeface="HG丸ｺﾞｼｯｸM-PRO"/>
              <a:cs typeface="Times New Roman"/>
            </a:endParaRPr>
          </a:p>
          <a:p>
            <a:pPr indent="152400">
              <a:spcAft>
                <a:spcPts val="0"/>
              </a:spcAft>
            </a:pPr>
            <a:r>
              <a:rPr lang="ja-JP" altLang="en-US" sz="1400" dirty="0" smtClean="0">
                <a:solidFill>
                  <a:srgbClr val="002060"/>
                </a:solidFill>
                <a:latin typeface="ＭＳ Ｐゴシック"/>
                <a:ea typeface="HG丸ｺﾞｼｯｸM-PRO"/>
                <a:cs typeface="Times New Roman"/>
              </a:rPr>
              <a:t>　　　　　　　　</a:t>
            </a:r>
            <a:r>
              <a:rPr lang="ja-JP" altLang="en-US" sz="1400" b="1" dirty="0" smtClean="0">
                <a:solidFill>
                  <a:srgbClr val="002060"/>
                </a:solidFill>
                <a:latin typeface="ＭＳ Ｐゴシック"/>
                <a:ea typeface="HG丸ｺﾞｼｯｸM-PRO"/>
                <a:cs typeface="Times New Roman"/>
              </a:rPr>
              <a:t>●</a:t>
            </a:r>
            <a:r>
              <a:rPr lang="en-US" altLang="ja-JP" sz="1400" b="1" dirty="0" smtClean="0">
                <a:solidFill>
                  <a:srgbClr val="002060"/>
                </a:solidFill>
                <a:latin typeface="ＭＳ Ｐゴシック"/>
                <a:ea typeface="HG丸ｺﾞｼｯｸM-PRO"/>
                <a:cs typeface="Times New Roman"/>
              </a:rPr>
              <a:t>880</a:t>
            </a:r>
            <a:r>
              <a:rPr lang="ja-JP" altLang="en-US" sz="1400" b="1" dirty="0" smtClean="0">
                <a:solidFill>
                  <a:srgbClr val="002060"/>
                </a:solidFill>
                <a:latin typeface="ＭＳ Ｐゴシック"/>
                <a:ea typeface="HG丸ｺﾞｼｯｸM-PRO"/>
                <a:cs typeface="Times New Roman"/>
              </a:rPr>
              <a:t>万人の</a:t>
            </a:r>
            <a:r>
              <a:rPr lang="ja-JP" altLang="en-US" sz="1400" b="1" dirty="0">
                <a:solidFill>
                  <a:srgbClr val="002060"/>
                </a:solidFill>
                <a:latin typeface="ＭＳ Ｐゴシック"/>
                <a:ea typeface="HG丸ｺﾞｼｯｸM-PRO"/>
                <a:cs typeface="Times New Roman"/>
              </a:rPr>
              <a:t>大消費地</a:t>
            </a:r>
            <a:r>
              <a:rPr lang="ja-JP" altLang="en-US" sz="1400" b="1" dirty="0" smtClean="0">
                <a:solidFill>
                  <a:srgbClr val="002060"/>
                </a:solidFill>
                <a:latin typeface="ＭＳ Ｐゴシック"/>
                <a:ea typeface="HG丸ｺﾞｼｯｸM-PRO"/>
                <a:cs typeface="Times New Roman"/>
              </a:rPr>
              <a:t>を背景に</a:t>
            </a:r>
            <a:r>
              <a:rPr lang="en-US" altLang="ja-JP" sz="1400" b="1" dirty="0">
                <a:solidFill>
                  <a:srgbClr val="002060"/>
                </a:solidFill>
                <a:latin typeface="ＭＳ Ｐゴシック"/>
                <a:ea typeface="HG丸ｺﾞｼｯｸM-PRO"/>
                <a:cs typeface="Times New Roman"/>
              </a:rPr>
              <a:t>『</a:t>
            </a:r>
            <a:r>
              <a:rPr lang="ja-JP" altLang="en-US" sz="1400" b="1" dirty="0" smtClean="0">
                <a:solidFill>
                  <a:srgbClr val="002060"/>
                </a:solidFill>
                <a:latin typeface="ＭＳ Ｐゴシック"/>
                <a:ea typeface="HG丸ｺﾞｼｯｸM-PRO"/>
                <a:cs typeface="Times New Roman"/>
              </a:rPr>
              <a:t>力強い大阪農業</a:t>
            </a:r>
            <a:r>
              <a:rPr lang="en-US" altLang="ja-JP" sz="1400" b="1" dirty="0">
                <a:solidFill>
                  <a:srgbClr val="002060"/>
                </a:solidFill>
                <a:latin typeface="ＭＳ Ｐゴシック"/>
                <a:ea typeface="HG丸ｺﾞｼｯｸM-PRO"/>
                <a:cs typeface="Times New Roman"/>
              </a:rPr>
              <a:t>』</a:t>
            </a:r>
            <a:r>
              <a:rPr lang="ja-JP" altLang="en-US" sz="1400" b="1" dirty="0" smtClean="0">
                <a:solidFill>
                  <a:srgbClr val="002060"/>
                </a:solidFill>
                <a:latin typeface="ＭＳ Ｐゴシック"/>
                <a:ea typeface="HG丸ｺﾞｼｯｸM-PRO"/>
                <a:cs typeface="Times New Roman"/>
              </a:rPr>
              <a:t>を！</a:t>
            </a:r>
            <a:endParaRPr lang="en-US" altLang="ja-JP" sz="1400" b="1" dirty="0" smtClean="0">
              <a:solidFill>
                <a:srgbClr val="002060"/>
              </a:solidFill>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　</a:t>
            </a:r>
            <a:r>
              <a:rPr lang="ja-JP" altLang="en-US" sz="1400" dirty="0" smtClean="0">
                <a:solidFill>
                  <a:srgbClr val="002060"/>
                </a:solidFill>
                <a:latin typeface="ＭＳ Ｐゴシック"/>
                <a:ea typeface="HG丸ｺﾞｼｯｸM-PRO"/>
                <a:cs typeface="Times New Roman"/>
              </a:rPr>
              <a:t>　　　　　　　　大消費地を抱えるメリットを最大限に活かした収益性の高い</a:t>
            </a:r>
            <a:endParaRPr lang="en-US" altLang="ja-JP" sz="1400" dirty="0" smtClean="0">
              <a:solidFill>
                <a:srgbClr val="002060"/>
              </a:solidFill>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　</a:t>
            </a:r>
            <a:r>
              <a:rPr lang="ja-JP" altLang="en-US" sz="1400" dirty="0" smtClean="0">
                <a:solidFill>
                  <a:srgbClr val="002060"/>
                </a:solidFill>
                <a:latin typeface="ＭＳ Ｐゴシック"/>
                <a:ea typeface="HG丸ｺﾞｼｯｸM-PRO"/>
                <a:cs typeface="Times New Roman"/>
              </a:rPr>
              <a:t>　　　　　　　農業経営を目指して、近年多くの就農希望者が大阪府で農業を</a:t>
            </a:r>
            <a:endParaRPr lang="en-US" altLang="ja-JP" sz="1400" dirty="0" smtClean="0">
              <a:solidFill>
                <a:srgbClr val="002060"/>
              </a:solidFill>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　</a:t>
            </a:r>
            <a:r>
              <a:rPr lang="ja-JP" altLang="en-US" sz="1400" dirty="0" smtClean="0">
                <a:solidFill>
                  <a:srgbClr val="002060"/>
                </a:solidFill>
                <a:latin typeface="ＭＳ Ｐゴシック"/>
                <a:ea typeface="HG丸ｺﾞｼｯｸM-PRO"/>
                <a:cs typeface="Times New Roman"/>
              </a:rPr>
              <a:t>　　　　　　　スタートしています。「力強い大阪農業」の実現を目指し、</a:t>
            </a:r>
            <a:endParaRPr lang="en-US" altLang="ja-JP" sz="1400" dirty="0" smtClean="0">
              <a:solidFill>
                <a:srgbClr val="002060"/>
              </a:solidFill>
              <a:latin typeface="ＭＳ Ｐゴシック"/>
              <a:ea typeface="HG丸ｺﾞｼｯｸM-PRO"/>
              <a:cs typeface="Times New Roman"/>
            </a:endParaRPr>
          </a:p>
          <a:p>
            <a:pPr indent="152400">
              <a:spcAft>
                <a:spcPts val="0"/>
              </a:spcAft>
            </a:pPr>
            <a:r>
              <a:rPr lang="ja-JP" altLang="en-US" sz="1400" dirty="0">
                <a:solidFill>
                  <a:srgbClr val="002060"/>
                </a:solidFill>
                <a:latin typeface="ＭＳ Ｐゴシック"/>
                <a:ea typeface="HG丸ｺﾞｼｯｸM-PRO"/>
                <a:cs typeface="Times New Roman"/>
              </a:rPr>
              <a:t>　</a:t>
            </a:r>
            <a:r>
              <a:rPr lang="ja-JP" altLang="en-US" sz="1400" dirty="0" smtClean="0">
                <a:solidFill>
                  <a:srgbClr val="002060"/>
                </a:solidFill>
                <a:latin typeface="ＭＳ Ｐゴシック"/>
                <a:ea typeface="HG丸ｺﾞｼｯｸM-PRO"/>
                <a:cs typeface="Times New Roman"/>
              </a:rPr>
              <a:t>　　　　　　　新規就農者の確保・育成を行っています。</a:t>
            </a:r>
            <a:endParaRPr lang="en-US" altLang="ja-JP" sz="1400" dirty="0" smtClean="0">
              <a:solidFill>
                <a:srgbClr val="002060"/>
              </a:solidFill>
              <a:latin typeface="ＭＳ Ｐゴシック"/>
              <a:ea typeface="HG丸ｺﾞｼｯｸM-PRO"/>
              <a:cs typeface="Times New Roman"/>
            </a:endParaRPr>
          </a:p>
        </p:txBody>
      </p:sp>
      <p:sp>
        <p:nvSpPr>
          <p:cNvPr id="1196" name="正方形/長方形 10"/>
          <p:cNvSpPr/>
          <p:nvPr/>
        </p:nvSpPr>
        <p:spPr>
          <a:xfrm>
            <a:off x="44624" y="3944888"/>
            <a:ext cx="6768752" cy="4176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kern="100" dirty="0" smtClean="0">
                <a:solidFill>
                  <a:srgbClr val="002060"/>
                </a:solidFill>
                <a:latin typeface="ＭＳ ゴシック" panose="020B0609070205080204" pitchFamily="49" charset="-128"/>
                <a:ea typeface="ＭＳ ゴシック" panose="020B0609070205080204" pitchFamily="49" charset="-128"/>
                <a:cs typeface="Times New Roman"/>
              </a:rPr>
              <a:t>大阪府</a:t>
            </a:r>
            <a:r>
              <a:rPr lang="ja-JP"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の農業</a:t>
            </a:r>
            <a:endParaRPr lang="en-US" altLang="ja-JP" kern="100" dirty="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sz="400" kern="100" dirty="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大阪農業は新鮮で安全安心な農産物を消費者に提供するとともに、良好な都市環境の創造、農業体験を通じた健康づくり等、多様な公益的機能を有しています。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●大阪農業の特徴</a:t>
            </a: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〇都市部</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という立地を活かした施設</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園芸など集約的な農業経営が展開されています。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〇収穫量の全国順位が１位の“</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しゅん</a:t>
            </a:r>
            <a:r>
              <a:rPr lang="ja-JP" altLang="en-US" sz="1400" b="1" kern="100" dirty="0" err="1" smtClean="0">
                <a:solidFill>
                  <a:srgbClr val="002060"/>
                </a:solidFill>
                <a:latin typeface="HG丸ｺﾞｼｯｸM-PRO" panose="020F0600000000000000" pitchFamily="50" charset="-128"/>
                <a:ea typeface="HG丸ｺﾞｼｯｸM-PRO" panose="020F0600000000000000" pitchFamily="50" charset="-128"/>
                <a:cs typeface="Times New Roman"/>
              </a:rPr>
              <a:t>ぎく</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を始めとした軟弱野菜の栽培が広く</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行われています。また全国順位３位の“</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いちじく”</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や同８位の“</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ぶどう”</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など</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果樹の生産も盛ん</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で</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、全国有数の産地となっています。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〇府内で生産された農産物は“大阪産</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もん</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として統一のロゴマークで</a:t>
            </a: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PR</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されています</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5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〇府内には多数の直売所があり、新規就農者の多くが近隣の直売所で販売</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する</a:t>
            </a: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ほか、自ら営業を行って飲食店と契約し、販路を拡大している方もいます。</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marL="180975" indent="-180975"/>
            <a:endParaRPr lang="en-US" altLang="ja-JP" sz="8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marL="180975" indent="-180975"/>
            <a:endParaRPr lang="en-US" altLang="ja-JP" sz="8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marL="180975" indent="-180975" algn="l">
              <a:spcAft>
                <a:spcPts val="0"/>
              </a:spcAft>
            </a:pP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marL="180975" indent="-180975" algn="l">
              <a:spcAft>
                <a:spcPts val="0"/>
              </a:spcAft>
            </a:pPr>
            <a:endParaRPr lang="en-US" altLang="ja-JP" sz="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197" name="片側の 2 つの角を丸めた四角形 11"/>
          <p:cNvSpPr/>
          <p:nvPr/>
        </p:nvSpPr>
        <p:spPr>
          <a:xfrm>
            <a:off x="44624" y="8121352"/>
            <a:ext cx="6768751" cy="1656184"/>
          </a:xfrm>
          <a:prstGeom prst="round2SameRect">
            <a:avLst>
              <a:gd name="adj1" fmla="val 0"/>
              <a:gd name="adj2" fmla="val 143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dirty="0">
                <a:solidFill>
                  <a:srgbClr val="002060"/>
                </a:solidFill>
                <a:latin typeface="ＭＳ ゴシック" panose="020B0609070205080204" pitchFamily="49" charset="-128"/>
                <a:ea typeface="ＭＳ ゴシック" panose="020B0609070205080204" pitchFamily="49" charset="-128"/>
              </a:rPr>
              <a:t>◆先輩就農者の</a:t>
            </a:r>
            <a:r>
              <a:rPr lang="ja-JP" altLang="ja-JP" dirty="0" smtClean="0">
                <a:solidFill>
                  <a:srgbClr val="002060"/>
                </a:solidFill>
                <a:latin typeface="ＭＳ ゴシック" panose="020B0609070205080204" pitchFamily="49" charset="-128"/>
                <a:ea typeface="ＭＳ ゴシック" panose="020B0609070205080204" pitchFamily="49" charset="-128"/>
              </a:rPr>
              <a:t>状況</a:t>
            </a:r>
            <a:r>
              <a:rPr lang="ja-JP" altLang="en-US" dirty="0" smtClean="0">
                <a:solidFill>
                  <a:srgbClr val="002060"/>
                </a:solidFill>
                <a:latin typeface="ＭＳ ゴシック" panose="020B0609070205080204" pitchFamily="49" charset="-128"/>
                <a:ea typeface="ＭＳ ゴシック" panose="020B0609070205080204" pitchFamily="49"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a:solidFill>
                  <a:srgbClr val="002060"/>
                </a:solidFill>
                <a:latin typeface="HG丸ｺﾞｼｯｸM-PRO" panose="020F0600000000000000" pitchFamily="50" charset="-128"/>
                <a:ea typeface="HG丸ｺﾞｼｯｸM-PRO" panose="020F0600000000000000" pitchFamily="50" charset="-128"/>
              </a:rPr>
              <a:t>新規参入者</a:t>
            </a:r>
            <a:r>
              <a:rPr lang="ja-JP" altLang="ja-JP" sz="1400" dirty="0">
                <a:solidFill>
                  <a:srgbClr val="002060"/>
                </a:solidFill>
                <a:latin typeface="HG丸ｺﾞｼｯｸM-PRO" panose="020F0600000000000000" pitchFamily="50" charset="-128"/>
                <a:ea typeface="HG丸ｺﾞｼｯｸM-PRO" panose="020F0600000000000000" pitchFamily="50" charset="-128"/>
              </a:rPr>
              <a:t>数</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の推移</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a:t>
            </a:r>
            <a:endParaRPr lang="en-US" altLang="ja-JP" sz="9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・平成</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27</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年度～令和</a:t>
            </a:r>
            <a:r>
              <a:rPr lang="en-US" altLang="ja-JP" sz="1400" dirty="0">
                <a:solidFill>
                  <a:srgbClr val="002060"/>
                </a:solidFill>
                <a:latin typeface="HG丸ｺﾞｼｯｸM-PRO" panose="020F0600000000000000" pitchFamily="50" charset="-128"/>
                <a:ea typeface="HG丸ｺﾞｼｯｸM-PRO" panose="020F0600000000000000" pitchFamily="50" charset="-128"/>
              </a:rPr>
              <a:t>2</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年度にかけて、</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en-US" altLang="ja-JP" sz="1400" dirty="0">
                <a:solidFill>
                  <a:srgbClr val="002060"/>
                </a:solidFill>
                <a:latin typeface="HG丸ｺﾞｼｯｸM-PRO" panose="020F0600000000000000" pitchFamily="50" charset="-128"/>
                <a:ea typeface="HG丸ｺﾞｼｯｸM-PRO" panose="020F0600000000000000" pitchFamily="50" charset="-128"/>
              </a:rPr>
              <a:t> </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計</a:t>
            </a:r>
            <a:r>
              <a:rPr lang="en-US" altLang="ja-JP" sz="1400" dirty="0" smtClean="0">
                <a:solidFill>
                  <a:srgbClr val="002060"/>
                </a:solidFill>
                <a:latin typeface="HG丸ｺﾞｼｯｸM-PRO" panose="020F0600000000000000" pitchFamily="50" charset="-128"/>
                <a:ea typeface="HG丸ｺﾞｼｯｸM-PRO" panose="020F0600000000000000" pitchFamily="50" charset="-128"/>
              </a:rPr>
              <a:t>168</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名が新規参入し、農業を</a:t>
            </a:r>
            <a:r>
              <a:rPr lang="ja-JP" altLang="en-US" sz="1400" dirty="0">
                <a:solidFill>
                  <a:srgbClr val="002060"/>
                </a:solidFill>
                <a:latin typeface="HG丸ｺﾞｼｯｸM-PRO" panose="020F0600000000000000" pitchFamily="50" charset="-128"/>
                <a:ea typeface="HG丸ｺﾞｼｯｸM-PRO" panose="020F0600000000000000" pitchFamily="50" charset="-128"/>
              </a:rPr>
              <a:t>開始</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ja-JP" altLang="en-US" sz="700" dirty="0" smtClean="0">
                <a:solidFill>
                  <a:srgbClr val="002060"/>
                </a:solidFill>
                <a:latin typeface="HG丸ｺﾞｼｯｸM-PRO" panose="020F0600000000000000" pitchFamily="50" charset="-128"/>
                <a:ea typeface="HG丸ｺﾞｼｯｸM-PRO" panose="020F0600000000000000" pitchFamily="50" charset="-128"/>
              </a:rPr>
              <a:t>　</a:t>
            </a:r>
            <a:endParaRPr lang="en-US" altLang="ja-JP" sz="7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・小規模な農地で農業経営を開始できる準</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農家制度を設け</a:t>
            </a:r>
            <a:r>
              <a:rPr lang="ja-JP" altLang="en-US" sz="1400" dirty="0">
                <a:solidFill>
                  <a:srgbClr val="002060"/>
                </a:solidFill>
                <a:latin typeface="HG丸ｺﾞｼｯｸM-PRO" panose="020F0600000000000000" pitchFamily="50" charset="-128"/>
                <a:ea typeface="HG丸ｺﾞｼｯｸM-PRO" panose="020F0600000000000000" pitchFamily="50" charset="-128"/>
              </a:rPr>
              <a:t>、都市住民など多様な</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担</a:t>
            </a:r>
            <a:endParaRPr lang="en-US" altLang="ja-JP" sz="1400" dirty="0" smtClean="0">
              <a:solidFill>
                <a:srgbClr val="002060"/>
              </a:solidFill>
              <a:latin typeface="HG丸ｺﾞｼｯｸM-PRO" panose="020F0600000000000000" pitchFamily="50" charset="-128"/>
              <a:ea typeface="HG丸ｺﾞｼｯｸM-PRO" panose="020F0600000000000000" pitchFamily="50" charset="-128"/>
            </a:endParaRPr>
          </a:p>
          <a:p>
            <a:pPr lvl="5"/>
            <a:r>
              <a:rPr lang="ja-JP" altLang="en-US" sz="1400"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400" dirty="0" err="1" smtClean="0">
                <a:solidFill>
                  <a:srgbClr val="002060"/>
                </a:solidFill>
                <a:latin typeface="HG丸ｺﾞｼｯｸM-PRO" panose="020F0600000000000000" pitchFamily="50" charset="-128"/>
                <a:ea typeface="HG丸ｺﾞｼｯｸM-PRO" panose="020F0600000000000000" pitchFamily="50" charset="-128"/>
              </a:rPr>
              <a:t>い</a:t>
            </a:r>
            <a:r>
              <a:rPr lang="ja-JP" altLang="en-US" sz="1400" dirty="0">
                <a:solidFill>
                  <a:srgbClr val="002060"/>
                </a:solidFill>
                <a:latin typeface="HG丸ｺﾞｼｯｸM-PRO" panose="020F0600000000000000" pitchFamily="50" charset="-128"/>
                <a:ea typeface="HG丸ｺﾞｼｯｸM-PRO" panose="020F0600000000000000" pitchFamily="50" charset="-128"/>
              </a:rPr>
              <a:t>手の農業参入</a:t>
            </a:r>
            <a:r>
              <a:rPr lang="ja-JP" altLang="en-US" sz="1400" dirty="0" smtClean="0">
                <a:solidFill>
                  <a:srgbClr val="002060"/>
                </a:solidFill>
                <a:latin typeface="HG丸ｺﾞｼｯｸM-PRO" panose="020F0600000000000000" pitchFamily="50" charset="-128"/>
                <a:ea typeface="HG丸ｺﾞｼｯｸM-PRO" panose="020F0600000000000000" pitchFamily="50" charset="-128"/>
              </a:rPr>
              <a:t>を支援</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endParaRPr lang="ja-JP" sz="1050" kern="100" dirty="0">
              <a:solidFill>
                <a:srgbClr val="002060"/>
              </a:solidFill>
              <a:effectLst/>
              <a:latin typeface="HG丸ｺﾞｼｯｸM-PRO" panose="020F0600000000000000" pitchFamily="50" charset="-128"/>
              <a:ea typeface="HG丸ｺﾞｼｯｸM-PRO" panose="020F0600000000000000" pitchFamily="50" charset="-128"/>
              <a:cs typeface="Times New Roman"/>
            </a:endParaRPr>
          </a:p>
        </p:txBody>
      </p:sp>
      <p:pic>
        <p:nvPicPr>
          <p:cNvPr id="1198" name="Picture 9"/>
          <p:cNvPicPr>
            <a:picLocks noChangeAspect="1" noChangeArrowheads="1"/>
          </p:cNvPicPr>
          <p:nvPr/>
        </p:nvPicPr>
        <p:blipFill>
          <a:blip r:embed="rId1"/>
          <a:stretch>
            <a:fillRect/>
          </a:stretch>
        </p:blipFill>
        <p:spPr>
          <a:xfrm>
            <a:off x="248622" y="2692152"/>
            <a:ext cx="1257043" cy="964704"/>
          </a:xfrm>
          <a:prstGeom prst="rect">
            <a:avLst/>
          </a:prstGeom>
          <a:noFill/>
          <a:ln>
            <a:noFill/>
          </a:ln>
        </p:spPr>
      </p:pic>
      <p:sp>
        <p:nvSpPr>
          <p:cNvPr id="1199" name="スライド番号プレースホルダー 1"/>
          <p:cNvSpPr>
            <a:spLocks noGrp="1"/>
          </p:cNvSpPr>
          <p:nvPr>
            <p:ph type="sldNum" sz="quarter" idx="12"/>
          </p:nvPr>
        </p:nvSpPr>
        <p:spPr>
          <a:xfrm>
            <a:off x="1988840" y="9580562"/>
            <a:ext cx="1600200" cy="527402"/>
          </a:xfrm>
        </p:spPr>
        <p:txBody>
          <a:bodyPr/>
          <a:lstStyle/>
          <a:p>
            <a:r>
              <a:rPr kumimoji="1" lang="ja-JP" altLang="en-US" dirty="0" smtClean="0">
                <a:solidFill>
                  <a:srgbClr val="002060"/>
                </a:solidFill>
              </a:rPr>
              <a:t>５</a:t>
            </a:r>
            <a:endParaRPr kumimoji="1" lang="ja-JP" altLang="en-US" dirty="0">
              <a:solidFill>
                <a:srgbClr val="002060"/>
              </a:solidFill>
            </a:endParaRPr>
          </a:p>
        </p:txBody>
      </p:sp>
      <p:sp>
        <p:nvSpPr>
          <p:cNvPr id="1200" name="テキスト ボックス 17"/>
          <p:cNvSpPr txBox="1"/>
          <p:nvPr/>
        </p:nvSpPr>
        <p:spPr>
          <a:xfrm>
            <a:off x="301079" y="3632727"/>
            <a:ext cx="1152128" cy="276999"/>
          </a:xfrm>
          <a:prstGeom prst="rect">
            <a:avLst/>
          </a:prstGeom>
          <a:noFill/>
        </p:spPr>
        <p:txBody>
          <a:bodyPr wrap="square" rtlCol="0">
            <a:spAutoFit/>
          </a:bodyPr>
          <a:lstStyle/>
          <a:p>
            <a:pPr algn="ctr"/>
            <a:r>
              <a:rPr kumimoji="1" lang="ja-JP" altLang="en-US" sz="1200" dirty="0" smtClean="0">
                <a:solidFill>
                  <a:srgbClr val="002060"/>
                </a:solidFill>
                <a:latin typeface="HG丸ｺﾞｼｯｸM-PRO" panose="020F0600000000000000" pitchFamily="50" charset="-128"/>
                <a:ea typeface="HG丸ｺﾞｼｯｸM-PRO" panose="020F0600000000000000" pitchFamily="50" charset="-128"/>
              </a:rPr>
              <a:t>〇泉州水なす</a:t>
            </a:r>
            <a:endParaRPr kumimoji="1" lang="ja-JP" altLang="en-US" sz="1200"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1201" name="グループ化 2"/>
          <p:cNvGrpSpPr/>
          <p:nvPr/>
        </p:nvGrpSpPr>
        <p:grpSpPr>
          <a:xfrm>
            <a:off x="3922371" y="6237487"/>
            <a:ext cx="2750087" cy="636649"/>
            <a:chOff x="3891513" y="7563546"/>
            <a:chExt cx="2750087" cy="636649"/>
          </a:xfrm>
        </p:grpSpPr>
        <p:pic>
          <p:nvPicPr>
            <p:cNvPr id="1202" name="Picture 2" descr="D:\TsujitaN\Desktop\資料\oosakamon_rogo_kihon.gif"/>
            <p:cNvPicPr>
              <a:picLocks noChangeAspect="1" noChangeArrowheads="1"/>
            </p:cNvPicPr>
            <p:nvPr/>
          </p:nvPicPr>
          <p:blipFill>
            <a:blip r:embed="rId2"/>
            <a:stretch>
              <a:fillRect/>
            </a:stretch>
          </p:blipFill>
          <p:spPr>
            <a:xfrm>
              <a:off x="6069616" y="7563546"/>
              <a:ext cx="571984" cy="594546"/>
            </a:xfrm>
            <a:prstGeom prst="rect">
              <a:avLst/>
            </a:prstGeom>
            <a:noFill/>
          </p:spPr>
        </p:pic>
        <p:sp>
          <p:nvSpPr>
            <p:cNvPr id="1203" name="テキスト ボックス 19"/>
            <p:cNvSpPr txBox="1"/>
            <p:nvPr/>
          </p:nvSpPr>
          <p:spPr>
            <a:xfrm>
              <a:off x="3891513" y="7953974"/>
              <a:ext cx="2178103" cy="246221"/>
            </a:xfrm>
            <a:prstGeom prst="rect">
              <a:avLst/>
            </a:prstGeom>
            <a:noFill/>
          </p:spPr>
          <p:txBody>
            <a:bodyPr wrap="square" rtlCol="0">
              <a:spAutoFit/>
            </a:bodyPr>
            <a:lstStyle/>
            <a:p>
              <a:pPr algn="r"/>
              <a:r>
                <a:rPr kumimoji="1" lang="ja-JP" altLang="en-US" sz="1000" dirty="0" smtClean="0">
                  <a:solidFill>
                    <a:srgbClr val="002060"/>
                  </a:solidFill>
                  <a:latin typeface="HG丸ｺﾞｼｯｸM-PRO" panose="020F0600000000000000" pitchFamily="50" charset="-128"/>
                  <a:ea typeface="HG丸ｺﾞｼｯｸM-PRO" panose="020F0600000000000000" pitchFamily="50" charset="-128"/>
                </a:rPr>
                <a:t>大阪産（もん）統一ロゴマーク→</a:t>
              </a:r>
              <a:endParaRPr kumimoji="1" lang="en-US" altLang="ja-JP" sz="1000" dirty="0" smtClean="0">
                <a:solidFill>
                  <a:srgbClr val="002060"/>
                </a:solidFill>
                <a:latin typeface="HG丸ｺﾞｼｯｸM-PRO" panose="020F0600000000000000" pitchFamily="50" charset="-128"/>
                <a:ea typeface="HG丸ｺﾞｼｯｸM-PRO" panose="020F0600000000000000" pitchFamily="50" charset="-128"/>
              </a:endParaRPr>
            </a:p>
          </p:txBody>
        </p:sp>
      </p:grpSp>
      <p:graphicFrame>
        <p:nvGraphicFramePr>
          <p:cNvPr id="1204" name="グラフ 20"/>
          <p:cNvGraphicFramePr/>
          <p:nvPr>
            <p:extLst/>
          </p:nvPr>
        </p:nvGraphicFramePr>
        <p:xfrm>
          <a:off x="212597" y="8493910"/>
          <a:ext cx="2896344" cy="1211618"/>
        </p:xfrm>
        <a:graphic>
          <a:graphicData uri="http://schemas.openxmlformats.org/drawingml/2006/chart">
            <c:chart xmlns:c="http://schemas.openxmlformats.org/drawingml/2006/chart" xmlns:r="http://schemas.openxmlformats.org/officeDocument/2006/relationships" r:id="rId3"/>
          </a:graphicData>
        </a:graphic>
      </p:graphicFrame>
      <p:sp>
        <p:nvSpPr>
          <p:cNvPr id="1205" name="正方形/長方形 3"/>
          <p:cNvSpPr/>
          <p:nvPr/>
        </p:nvSpPr>
        <p:spPr>
          <a:xfrm>
            <a:off x="397019" y="7441039"/>
            <a:ext cx="6089606" cy="608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r>
              <a:rPr lang="ja-JP" altLang="en-US" sz="1600" b="1" kern="100" dirty="0">
                <a:solidFill>
                  <a:srgbClr val="002060"/>
                </a:solidFill>
                <a:latin typeface="HG丸ｺﾞｼｯｸM-PRO" panose="020F0600000000000000" pitchFamily="50" charset="-128"/>
                <a:ea typeface="HG丸ｺﾞｼｯｸM-PRO" panose="020F0600000000000000" pitchFamily="50" charset="-128"/>
                <a:cs typeface="Times New Roman"/>
              </a:rPr>
              <a:t>府民</a:t>
            </a:r>
            <a:r>
              <a:rPr lang="en-US" altLang="ja-JP" sz="1600" b="1" kern="100" dirty="0">
                <a:solidFill>
                  <a:srgbClr val="002060"/>
                </a:solidFill>
                <a:latin typeface="HG丸ｺﾞｼｯｸM-PRO" panose="020F0600000000000000" pitchFamily="50" charset="-128"/>
                <a:ea typeface="HG丸ｺﾞｼｯｸM-PRO" panose="020F0600000000000000" pitchFamily="50" charset="-128"/>
                <a:cs typeface="Times New Roman"/>
              </a:rPr>
              <a:t>880</a:t>
            </a:r>
            <a:r>
              <a:rPr lang="ja-JP" altLang="en-US" sz="1600" b="1" kern="100" dirty="0">
                <a:solidFill>
                  <a:srgbClr val="002060"/>
                </a:solidFill>
                <a:latin typeface="HG丸ｺﾞｼｯｸM-PRO" panose="020F0600000000000000" pitchFamily="50" charset="-128"/>
                <a:ea typeface="HG丸ｺﾞｼｯｸM-PRO" panose="020F0600000000000000" pitchFamily="50" charset="-128"/>
                <a:cs typeface="Times New Roman"/>
              </a:rPr>
              <a:t>万人を誇る大消費地での消費者ニーズは非常に高く、</a:t>
            </a:r>
            <a:endParaRPr lang="en-US" altLang="ja-JP" sz="16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marL="180975" indent="-180975" algn="ctr"/>
            <a:r>
              <a:rPr lang="ja-JP" altLang="en-US" sz="1600" b="1" kern="100" dirty="0">
                <a:solidFill>
                  <a:srgbClr val="002060"/>
                </a:solidFill>
                <a:latin typeface="HG丸ｺﾞｼｯｸM-PRO" panose="020F0600000000000000" pitchFamily="50" charset="-128"/>
                <a:ea typeface="HG丸ｺﾞｼｯｸM-PRO" panose="020F0600000000000000" pitchFamily="50" charset="-128"/>
                <a:cs typeface="Times New Roman"/>
              </a:rPr>
              <a:t>まだまだ販路開拓のチャンス</a:t>
            </a:r>
            <a:r>
              <a:rPr lang="ja-JP" altLang="en-US" sz="16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があります。</a:t>
            </a:r>
            <a:endParaRPr lang="en-US" altLang="ja-JP" sz="16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3051176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1" name="片側の 2 つの角を丸めた四角形 1"/>
          <p:cNvSpPr/>
          <p:nvPr/>
        </p:nvSpPr>
        <p:spPr>
          <a:xfrm>
            <a:off x="44624" y="56456"/>
            <a:ext cx="6768752" cy="2518377"/>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b="1" kern="100" dirty="0">
                <a:solidFill>
                  <a:srgbClr val="002060"/>
                </a:solidFill>
                <a:effectLst/>
                <a:ea typeface="ＭＳ ゴシック"/>
                <a:cs typeface="Times New Roman"/>
              </a:rPr>
              <a:t>◆就農</a:t>
            </a:r>
            <a:r>
              <a:rPr lang="ja-JP" b="1" kern="100" dirty="0" smtClean="0">
                <a:solidFill>
                  <a:srgbClr val="002060"/>
                </a:solidFill>
                <a:effectLst/>
                <a:ea typeface="ＭＳ ゴシック"/>
                <a:cs typeface="Times New Roman"/>
              </a:rPr>
              <a:t>相談</a:t>
            </a:r>
            <a:endParaRPr lang="en-US" altLang="ja-JP" b="1" kern="100" dirty="0" smtClean="0">
              <a:solidFill>
                <a:srgbClr val="002060"/>
              </a:solidFill>
              <a:effectLst/>
              <a:ea typeface="ＭＳ ゴシック"/>
              <a:cs typeface="Times New Roman"/>
            </a:endParaRPr>
          </a:p>
          <a:p>
            <a:pPr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●大阪農業つなぐセンター（大阪府就農・企業参入相談窓口）</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大阪府では就農に向けた就農に向けた各種相談を受け付けるワンストップ窓口として</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「大阪農業つなぐセンター」を開設しています。</a:t>
            </a:r>
            <a:endPar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「農業を始めたいがどうすればよいか」「企業で農業参入したい」等の</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幅広い相談に対応しています。</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事前に、下記お問い合わせ先へご予約をお願いいたします。</a:t>
            </a:r>
            <a:endPar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7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82563"/>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〇面談日</a:t>
            </a:r>
            <a:endPar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82563"/>
            <a:r>
              <a:rPr lang="ja-JP" altLang="en-US" sz="11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平日の</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10:00</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12:15</a:t>
            </a:r>
            <a:r>
              <a:rPr lang="ja-JP" altLang="en-US" sz="1100" kern="100" dirty="0" err="1"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13:00</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17:00</a:t>
            </a:r>
          </a:p>
          <a:p>
            <a:pPr indent="182563"/>
            <a:r>
              <a:rPr lang="ja-JP" altLang="en-US" sz="11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（１面談あたり約</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時間）</a:t>
            </a:r>
            <a:endPar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82563"/>
            <a:r>
              <a:rPr lang="ja-JP" altLang="en-US" sz="1100" kern="100" dirty="0">
                <a:solidFill>
                  <a:srgbClr val="002060"/>
                </a:solidFill>
                <a:latin typeface="HG丸ｺﾞｼｯｸM-PRO" panose="020F0600000000000000" pitchFamily="50" charset="-128"/>
                <a:ea typeface="HG丸ｺﾞｼｯｸM-PRO" panose="020F0600000000000000" pitchFamily="50" charset="-128"/>
                <a:cs typeface="Times New Roman"/>
              </a:rPr>
              <a:t>　</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必ず</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週間以上前に日時を予約してください。</a:t>
            </a:r>
            <a:endParaRPr lang="en-US" altLang="ja-JP" sz="1200" kern="100" dirty="0">
              <a:latin typeface="HG丸ｺﾞｼｯｸM-PRO" panose="020F0600000000000000" pitchFamily="50" charset="-128"/>
              <a:ea typeface="HG丸ｺﾞｼｯｸM-PRO" panose="020F0600000000000000" pitchFamily="50" charset="-128"/>
              <a:cs typeface="Times New Roman"/>
            </a:endParaRPr>
          </a:p>
        </p:txBody>
      </p:sp>
      <p:sp>
        <p:nvSpPr>
          <p:cNvPr id="1212" name="正方形/長方形 7"/>
          <p:cNvSpPr/>
          <p:nvPr/>
        </p:nvSpPr>
        <p:spPr>
          <a:xfrm>
            <a:off x="44624" y="2574833"/>
            <a:ext cx="6768752" cy="5762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◆就農研修制度</a:t>
            </a:r>
            <a:endParaRPr lang="en-US" alt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a:lnSpc>
                <a:spcPts val="500"/>
              </a:lnSpc>
            </a:pPr>
            <a:endParaRPr lang="en-US" altLang="ja-JP" sz="9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地方独立</a:t>
            </a:r>
            <a:r>
              <a:rPr lang="ja-JP" altLang="en-US" sz="1400" b="1" kern="100" dirty="0">
                <a:solidFill>
                  <a:srgbClr val="002060"/>
                </a:solidFill>
                <a:latin typeface="HG丸ｺﾞｼｯｸM-PRO" panose="020F0600000000000000" pitchFamily="50" charset="-128"/>
                <a:ea typeface="HG丸ｺﾞｼｯｸM-PRO" panose="020F0600000000000000" pitchFamily="50" charset="-128"/>
                <a:cs typeface="Times New Roman"/>
              </a:rPr>
              <a:t>行政</a:t>
            </a:r>
            <a:r>
              <a:rPr lang="ja-JP" altLang="en-US"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法人 大阪府立環境農林水産総合研究所  農業大学校</a:t>
            </a:r>
            <a:endParaRPr lang="en-US" altLang="ja-JP" sz="14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b="1"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b="1"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また、下記短期プロ農家養成</a:t>
            </a:r>
            <a:r>
              <a:rPr lang="ja-JP" altLang="en-US" sz="1300" kern="100" dirty="0">
                <a:solidFill>
                  <a:srgbClr val="002060"/>
                </a:solidFill>
                <a:latin typeface="HG丸ｺﾞｼｯｸM-PRO" panose="020F0600000000000000" pitchFamily="50" charset="-128"/>
                <a:ea typeface="HG丸ｺﾞｼｯｸM-PRO" panose="020F0600000000000000" pitchFamily="50" charset="-128"/>
                <a:cs typeface="Times New Roman"/>
              </a:rPr>
              <a:t>講座</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を開催しています。</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受講料　集中</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講座</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 野菜部門</a:t>
            </a:r>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:20,000</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円  果樹部門</a:t>
            </a:r>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:10,000</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円　 入門</a:t>
            </a:r>
            <a:r>
              <a:rPr lang="ja-JP" altLang="en-US" sz="1200" kern="100" dirty="0">
                <a:solidFill>
                  <a:srgbClr val="002060"/>
                </a:solidFill>
                <a:latin typeface="HG丸ｺﾞｼｯｸM-PRO" panose="020F0600000000000000" pitchFamily="50" charset="-128"/>
                <a:ea typeface="HG丸ｺﾞｼｯｸM-PRO" panose="020F0600000000000000" pitchFamily="50" charset="-128"/>
                <a:cs typeface="Times New Roman"/>
              </a:rPr>
              <a:t>講座</a:t>
            </a:r>
            <a:r>
              <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:1,500</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円</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・このほか、府内には独自の研修を行っている市町村や</a:t>
            </a:r>
            <a:r>
              <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JA</a:t>
            </a:r>
            <a:r>
              <a:rPr lang="ja-JP" altLang="en-US"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もあります。</a:t>
            </a:r>
            <a:endParaRPr lang="en-US" altLang="ja-JP" sz="13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213" name="片側の 2 つの角を丸めた四角形 8"/>
          <p:cNvSpPr/>
          <p:nvPr/>
        </p:nvSpPr>
        <p:spPr>
          <a:xfrm>
            <a:off x="44624" y="9200313"/>
            <a:ext cx="6758458" cy="666750"/>
          </a:xfrm>
          <a:prstGeom prst="round2SameRect">
            <a:avLst>
              <a:gd name="adj1" fmla="val 0"/>
              <a:gd name="adj2" fmla="val 2702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【お問い合わせ先</a:t>
            </a:r>
            <a:r>
              <a:rPr lang="ja-JP"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　大阪府農政室推進課経営強化グループ 　☎</a:t>
            </a:r>
            <a:r>
              <a:rPr lang="en-US" altLang="ja-JP"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06-6210-9596</a:t>
            </a:r>
          </a:p>
          <a:p>
            <a:pPr algn="l">
              <a:spcAft>
                <a:spcPts val="0"/>
              </a:spcAft>
            </a:pPr>
            <a:r>
              <a:rPr lang="en-US" altLang="ja-JP"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（大阪農業つなぐセンター）</a:t>
            </a:r>
            <a:r>
              <a:rPr lang="ja-JP" altLang="en-US" sz="1400" kern="100" dirty="0" smtClean="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214" name="片側の 2 つの角を丸めた四角形 9"/>
          <p:cNvSpPr/>
          <p:nvPr/>
        </p:nvSpPr>
        <p:spPr>
          <a:xfrm>
            <a:off x="35942" y="8375476"/>
            <a:ext cx="6758880" cy="753988"/>
          </a:xfrm>
          <a:prstGeom prst="round2SameRect">
            <a:avLst>
              <a:gd name="adj1" fmla="val 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7800" algn="l">
              <a:spcAft>
                <a:spcPts val="0"/>
              </a:spcAft>
            </a:pPr>
            <a:r>
              <a:rPr lang="ja-JP" b="1" kern="100" dirty="0" smtClean="0">
                <a:solidFill>
                  <a:srgbClr val="002060"/>
                </a:solidFill>
                <a:effectLst/>
                <a:latin typeface="ＭＳ ゴシック" panose="020B0609070205080204" pitchFamily="49" charset="-128"/>
                <a:ea typeface="ＭＳ ゴシック" panose="020B0609070205080204" pitchFamily="49" charset="-128"/>
                <a:cs typeface="Times New Roman"/>
              </a:rPr>
              <a:t>◆</a:t>
            </a:r>
            <a:r>
              <a:rPr lang="ja-JP" altLang="en-US" b="1" kern="100" dirty="0">
                <a:solidFill>
                  <a:srgbClr val="002060"/>
                </a:solidFill>
                <a:latin typeface="ＭＳ ゴシック" panose="020B0609070205080204" pitchFamily="49" charset="-128"/>
                <a:ea typeface="ＭＳ ゴシック" panose="020B0609070205080204" pitchFamily="49" charset="-128"/>
                <a:cs typeface="Times New Roman"/>
              </a:rPr>
              <a:t>補助</a:t>
            </a:r>
            <a:r>
              <a:rPr lang="ja-JP" altLang="en-US" b="1" kern="100" dirty="0" smtClean="0">
                <a:solidFill>
                  <a:srgbClr val="002060"/>
                </a:solidFill>
                <a:latin typeface="ＭＳ ゴシック" panose="020B0609070205080204" pitchFamily="49" charset="-128"/>
                <a:ea typeface="ＭＳ ゴシック" panose="020B0609070205080204" pitchFamily="49" charset="-128"/>
                <a:cs typeface="Times New Roman"/>
              </a:rPr>
              <a:t>事業の概要</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r>
              <a:rPr lang="zh-TW" altLang="en-US" sz="1200" kern="100" dirty="0">
                <a:solidFill>
                  <a:schemeClr val="tx2"/>
                </a:solidFill>
                <a:latin typeface="HG丸ｺﾞｼｯｸM-PRO" panose="020F0600000000000000" pitchFamily="50" charset="-128"/>
                <a:ea typeface="HG丸ｺﾞｼｯｸM-PRO" panose="020F0600000000000000" pitchFamily="50" charset="-128"/>
                <a:cs typeface="Times New Roman"/>
              </a:rPr>
              <a:t>新規就農者育成総合</a:t>
            </a:r>
            <a:r>
              <a:rPr lang="zh-TW" altLang="en-US" sz="1200" kern="100" dirty="0" smtClean="0">
                <a:solidFill>
                  <a:schemeClr val="tx2"/>
                </a:solidFill>
                <a:latin typeface="HG丸ｺﾞｼｯｸM-PRO" panose="020F0600000000000000" pitchFamily="50" charset="-128"/>
                <a:ea typeface="HG丸ｺﾞｼｯｸM-PRO" panose="020F0600000000000000" pitchFamily="50" charset="-128"/>
                <a:cs typeface="Times New Roman"/>
              </a:rPr>
              <a:t>対策</a:t>
            </a:r>
            <a:r>
              <a:rPr lang="en-US" altLang="zh-TW" sz="1200" kern="100" dirty="0" smtClean="0">
                <a:solidFill>
                  <a:schemeClr val="tx2"/>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chemeClr val="tx2"/>
                </a:solidFill>
                <a:latin typeface="HG丸ｺﾞｼｯｸM-PRO" panose="020F0600000000000000" pitchFamily="50" charset="-128"/>
                <a:ea typeface="HG丸ｺﾞｼｯｸM-PRO" panose="020F0600000000000000" pitchFamily="50" charset="-128"/>
                <a:cs typeface="Times New Roman"/>
              </a:rPr>
              <a:t>経営開始資金、就農準備資金</a:t>
            </a:r>
            <a:r>
              <a:rPr lang="en-US" altLang="zh-TW" sz="1200" kern="100" dirty="0" smtClean="0">
                <a:solidFill>
                  <a:schemeClr val="tx2"/>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err="1" smtClean="0">
                <a:solidFill>
                  <a:schemeClr val="tx2"/>
                </a:solidFill>
                <a:latin typeface="HG丸ｺﾞｼｯｸM-PRO" panose="020F0600000000000000" pitchFamily="50" charset="-128"/>
                <a:ea typeface="HG丸ｺﾞｼｯｸM-PRO" panose="020F0600000000000000" pitchFamily="50" charset="-128"/>
                <a:cs typeface="Times New Roman"/>
              </a:rPr>
              <a:t>、</a:t>
            </a:r>
            <a:r>
              <a:rPr lang="ja-JP" altLang="en-US"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青年等就農資金を活用できます。</a:t>
            </a:r>
            <a:endParaRPr lang="en-US" altLang="ja-JP" sz="12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en-US" altLang="ja-JP"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100" kern="100" dirty="0" smtClean="0">
                <a:solidFill>
                  <a:srgbClr val="002060"/>
                </a:solidFill>
                <a:latin typeface="HG丸ｺﾞｼｯｸM-PRO" panose="020F0600000000000000" pitchFamily="50" charset="-128"/>
                <a:ea typeface="HG丸ｺﾞｼｯｸM-PRO" panose="020F0600000000000000" pitchFamily="50" charset="-128"/>
                <a:cs typeface="Times New Roman"/>
              </a:rPr>
              <a:t>要件有り）</a:t>
            </a:r>
            <a:endParaRPr lang="en-US" altLang="ja-JP" sz="1400" kern="100" dirty="0" smtClean="0">
              <a:solidFill>
                <a:srgbClr val="002060"/>
              </a:solidFill>
              <a:latin typeface="HG丸ｺﾞｼｯｸM-PRO" panose="020F0600000000000000" pitchFamily="50" charset="-128"/>
              <a:ea typeface="HG丸ｺﾞｼｯｸM-PRO" panose="020F0600000000000000" pitchFamily="50" charset="-128"/>
              <a:cs typeface="Times New Roman"/>
            </a:endParaRPr>
          </a:p>
          <a:p>
            <a:pPr indent="177800" algn="l">
              <a:spcAft>
                <a:spcPts val="0"/>
              </a:spcAft>
            </a:pPr>
            <a:endParaRPr lang="ja-JP" kern="100" dirty="0">
              <a:effectLst/>
              <a:latin typeface="ＭＳ ゴシック" panose="020B0609070205080204" pitchFamily="49" charset="-128"/>
              <a:ea typeface="ＭＳ ゴシック" panose="020B0609070205080204" pitchFamily="49" charset="-128"/>
              <a:cs typeface="Times New Roman"/>
            </a:endParaRPr>
          </a:p>
        </p:txBody>
      </p:sp>
      <p:graphicFrame>
        <p:nvGraphicFramePr>
          <p:cNvPr id="1215" name="表 3"/>
          <p:cNvGraphicFramePr>
            <a:graphicFrameLocks noGrp="1"/>
          </p:cNvGraphicFramePr>
          <p:nvPr>
            <p:extLst/>
          </p:nvPr>
        </p:nvGraphicFramePr>
        <p:xfrm>
          <a:off x="145152" y="6091682"/>
          <a:ext cx="6562600" cy="1741637"/>
        </p:xfrm>
        <a:graphic>
          <a:graphicData uri="http://schemas.openxmlformats.org/drawingml/2006/table">
            <a:tbl>
              <a:tblPr firstRow="1" bandRow="1">
                <a:tableStyleId>{5C22544A-7EE6-4342-B048-85BDC9FD1C3A}</a:tableStyleId>
              </a:tblPr>
              <a:tblGrid>
                <a:gridCol w="1111248">
                  <a:extLst>
                    <a:ext uri="{9D8B030D-6E8A-4147-A177-3AD203B41FA5}"/>
                  </a:extLst>
                </a:gridCol>
                <a:gridCol w="2659527">
                  <a:extLst>
                    <a:ext uri="{9D8B030D-6E8A-4147-A177-3AD203B41FA5}"/>
                  </a:extLst>
                </a:gridCol>
                <a:gridCol w="1087724">
                  <a:extLst>
                    <a:ext uri="{9D8B030D-6E8A-4147-A177-3AD203B41FA5}"/>
                  </a:extLst>
                </a:gridCol>
                <a:gridCol w="1704101">
                  <a:extLst>
                    <a:ext uri="{9D8B030D-6E8A-4147-A177-3AD203B41FA5}"/>
                  </a:extLst>
                </a:gridCol>
              </a:tblGrid>
              <a:tr h="290273">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研修名</a:t>
                      </a:r>
                      <a:endParaRPr kumimoji="1" lang="ja-JP" altLang="en-US" sz="12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研修日数・期間</a:t>
                      </a:r>
                      <a:endParaRPr kumimoji="1" lang="ja-JP" altLang="en-US" sz="12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予定定員</a:t>
                      </a:r>
                      <a:endParaRPr kumimoji="1" lang="ja-JP" altLang="en-US" sz="12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申込〆切</a:t>
                      </a:r>
                      <a:endParaRPr kumimoji="1" lang="ja-JP" altLang="en-US" sz="12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483788">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集中講座</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100" dirty="0" smtClean="0">
                          <a:latin typeface="HG丸ｺﾞｼｯｸM-PRO" panose="020F0600000000000000" pitchFamily="50" charset="-128"/>
                          <a:ea typeface="HG丸ｺﾞｼｯｸM-PRO" panose="020F0600000000000000" pitchFamily="50" charset="-128"/>
                        </a:rPr>
                        <a:t>（野菜部門）</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全</a:t>
                      </a:r>
                      <a:r>
                        <a:rPr kumimoji="1" lang="en-US" altLang="ja-JP" sz="1200" dirty="0" smtClean="0">
                          <a:latin typeface="HG丸ｺﾞｼｯｸM-PRO" panose="020F0600000000000000" pitchFamily="50" charset="-128"/>
                          <a:ea typeface="HG丸ｺﾞｼｯｸM-PRO" panose="020F0600000000000000" pitchFamily="50" charset="-128"/>
                        </a:rPr>
                        <a:t>40</a:t>
                      </a:r>
                      <a:r>
                        <a:rPr kumimoji="1" lang="ja-JP" altLang="en-US" sz="1200" dirty="0" smtClean="0">
                          <a:latin typeface="HG丸ｺﾞｼｯｸM-PRO" panose="020F0600000000000000" pitchFamily="50" charset="-128"/>
                          <a:ea typeface="HG丸ｺﾞｼｯｸM-PRO" panose="020F0600000000000000" pitchFamily="50" charset="-128"/>
                        </a:rPr>
                        <a:t>日程度／上期</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baseline="0" dirty="0" smtClean="0">
                          <a:latin typeface="HG丸ｺﾞｼｯｸM-PRO" panose="020F0600000000000000" pitchFamily="50" charset="-128"/>
                          <a:ea typeface="HG丸ｺﾞｼｯｸM-PRO" panose="020F0600000000000000" pitchFamily="50" charset="-128"/>
                        </a:rPr>
                        <a:t> ５</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3 </a:t>
                      </a:r>
                      <a:r>
                        <a:rPr kumimoji="1" lang="ja-JP" altLang="en-US" sz="1200" dirty="0" smtClean="0">
                          <a:latin typeface="HG丸ｺﾞｼｯｸM-PRO" panose="020F0600000000000000" pitchFamily="50" charset="-128"/>
                          <a:ea typeface="HG丸ｺﾞｼｯｸM-PRO" panose="020F0600000000000000" pitchFamily="50" charset="-128"/>
                        </a:rPr>
                        <a:t>月</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baseline="0" dirty="0" smtClean="0">
                          <a:latin typeface="HG丸ｺﾞｼｯｸM-PRO" panose="020F0600000000000000" pitchFamily="50" charset="-128"/>
                          <a:ea typeface="HG丸ｺﾞｼｯｸM-PRO" panose="020F0600000000000000" pitchFamily="50" charset="-128"/>
                        </a:rPr>
                        <a:t> 下期</a:t>
                      </a:r>
                      <a:r>
                        <a:rPr kumimoji="1" lang="en-US" altLang="ja-JP" sz="1200" baseline="0" dirty="0" smtClean="0">
                          <a:latin typeface="HG丸ｺﾞｼｯｸM-PRO" panose="020F0600000000000000" pitchFamily="50" charset="-128"/>
                          <a:ea typeface="HG丸ｺﾞｼｯｸM-PRO" panose="020F0600000000000000" pitchFamily="50" charset="-128"/>
                        </a:rPr>
                        <a:t>:10</a:t>
                      </a:r>
                      <a:r>
                        <a:rPr kumimoji="1" lang="ja-JP" altLang="en-US" sz="1200" baseline="0" dirty="0" smtClean="0">
                          <a:latin typeface="HG丸ｺﾞｼｯｸM-PRO" panose="020F0600000000000000" pitchFamily="50" charset="-128"/>
                          <a:ea typeface="HG丸ｺﾞｼｯｸM-PRO" panose="020F0600000000000000" pitchFamily="50" charset="-128"/>
                        </a:rPr>
                        <a:t>月～９月</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上期：</a:t>
                      </a:r>
                      <a:r>
                        <a:rPr kumimoji="1" lang="en-US" altLang="ja-JP" sz="1200" dirty="0" smtClean="0">
                          <a:latin typeface="HG丸ｺﾞｼｯｸM-PRO" panose="020F0600000000000000" pitchFamily="50" charset="-128"/>
                          <a:ea typeface="HG丸ｺﾞｼｯｸM-PRO" panose="020F0600000000000000" pitchFamily="50" charset="-128"/>
                        </a:rPr>
                        <a:t>10</a:t>
                      </a:r>
                      <a:r>
                        <a:rPr kumimoji="1" lang="ja-JP" altLang="en-US" sz="1200" dirty="0" smtClean="0">
                          <a:latin typeface="HG丸ｺﾞｼｯｸM-PRO" panose="020F0600000000000000" pitchFamily="50" charset="-128"/>
                          <a:ea typeface="HG丸ｺﾞｼｯｸM-PRO" panose="020F0600000000000000" pitchFamily="50" charset="-128"/>
                        </a:rPr>
                        <a:t>名</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下期：</a:t>
                      </a:r>
                      <a:r>
                        <a:rPr kumimoji="1" lang="en-US" altLang="ja-JP" sz="1200" dirty="0" smtClean="0">
                          <a:latin typeface="HG丸ｺﾞｼｯｸM-PRO" panose="020F0600000000000000" pitchFamily="50" charset="-128"/>
                          <a:ea typeface="HG丸ｺﾞｼｯｸM-PRO" panose="020F0600000000000000" pitchFamily="50" charset="-128"/>
                        </a:rPr>
                        <a:t>10</a:t>
                      </a:r>
                      <a:r>
                        <a:rPr kumimoji="1" lang="ja-JP" altLang="en-US" sz="1200" dirty="0" smtClean="0">
                          <a:latin typeface="HG丸ｺﾞｼｯｸM-PRO" panose="020F0600000000000000" pitchFamily="50" charset="-128"/>
                          <a:ea typeface="HG丸ｺﾞｼｯｸM-PRO" panose="020F0600000000000000" pitchFamily="50" charset="-128"/>
                        </a:rPr>
                        <a:t>名</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上期：４月中旬予定</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下期：</a:t>
                      </a:r>
                      <a:r>
                        <a:rPr kumimoji="1" lang="en-US" altLang="ja-JP" sz="1200" dirty="0" smtClean="0">
                          <a:latin typeface="HG丸ｺﾞｼｯｸM-PRO" panose="020F0600000000000000" pitchFamily="50" charset="-128"/>
                          <a:ea typeface="HG丸ｺﾞｼｯｸM-PRO" panose="020F0600000000000000" pitchFamily="50" charset="-128"/>
                        </a:rPr>
                        <a:t>9</a:t>
                      </a:r>
                      <a:r>
                        <a:rPr kumimoji="1" lang="ja-JP" altLang="en-US" sz="1200" dirty="0" smtClean="0">
                          <a:latin typeface="HG丸ｺﾞｼｯｸM-PRO" panose="020F0600000000000000" pitchFamily="50" charset="-128"/>
                          <a:ea typeface="HG丸ｺﾞｼｯｸM-PRO" panose="020F0600000000000000" pitchFamily="50" charset="-128"/>
                        </a:rPr>
                        <a:t>月中旬予定</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r h="483788">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集中講座</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100" dirty="0" smtClean="0">
                          <a:latin typeface="HG丸ｺﾞｼｯｸM-PRO" panose="020F0600000000000000" pitchFamily="50" charset="-128"/>
                          <a:ea typeface="HG丸ｺﾞｼｯｸM-PRO" panose="020F0600000000000000" pitchFamily="50" charset="-128"/>
                        </a:rPr>
                        <a:t>（果樹部門）</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全</a:t>
                      </a:r>
                      <a:r>
                        <a:rPr kumimoji="1" lang="en-US" altLang="ja-JP" sz="1200" dirty="0" smtClean="0">
                          <a:latin typeface="HG丸ｺﾞｼｯｸM-PRO" panose="020F0600000000000000" pitchFamily="50" charset="-128"/>
                          <a:ea typeface="HG丸ｺﾞｼｯｸM-PRO" panose="020F0600000000000000" pitchFamily="50" charset="-128"/>
                        </a:rPr>
                        <a:t>20</a:t>
                      </a:r>
                      <a:r>
                        <a:rPr kumimoji="1" lang="ja-JP" altLang="en-US" sz="1200" dirty="0" smtClean="0">
                          <a:latin typeface="HG丸ｺﾞｼｯｸM-PRO" panose="020F0600000000000000" pitchFamily="50" charset="-128"/>
                          <a:ea typeface="HG丸ｺﾞｼｯｸM-PRO" panose="020F0600000000000000" pitchFamily="50" charset="-128"/>
                        </a:rPr>
                        <a:t>日程度／上期</a:t>
                      </a:r>
                      <a:r>
                        <a:rPr kumimoji="1" lang="en-US" altLang="ja-JP" sz="1200" dirty="0" smtClean="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５月～</a:t>
                      </a:r>
                      <a:r>
                        <a:rPr kumimoji="1" lang="en-US" altLang="ja-JP" sz="1200" dirty="0" smtClean="0">
                          <a:latin typeface="HG丸ｺﾞｼｯｸM-PRO" panose="020F0600000000000000" pitchFamily="50" charset="-128"/>
                          <a:ea typeface="HG丸ｺﾞｼｯｸM-PRO" panose="020F0600000000000000" pitchFamily="50" charset="-128"/>
                        </a:rPr>
                        <a:t>3 </a:t>
                      </a:r>
                      <a:r>
                        <a:rPr kumimoji="1" lang="ja-JP" altLang="en-US" sz="1200" dirty="0" smtClean="0">
                          <a:latin typeface="HG丸ｺﾞｼｯｸM-PRO" panose="020F0600000000000000" pitchFamily="50" charset="-128"/>
                          <a:ea typeface="HG丸ｺﾞｼｯｸM-PRO" panose="020F0600000000000000" pitchFamily="50" charset="-128"/>
                        </a:rPr>
                        <a:t>月</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baseline="0" dirty="0" smtClean="0">
                          <a:latin typeface="HG丸ｺﾞｼｯｸM-PRO" panose="020F0600000000000000" pitchFamily="50" charset="-128"/>
                          <a:ea typeface="HG丸ｺﾞｼｯｸM-PRO" panose="020F0600000000000000" pitchFamily="50" charset="-128"/>
                        </a:rPr>
                        <a:t>    下期</a:t>
                      </a:r>
                      <a:r>
                        <a:rPr kumimoji="1" lang="en-US" altLang="ja-JP" sz="1200" baseline="0" dirty="0" smtClean="0">
                          <a:latin typeface="HG丸ｺﾞｼｯｸM-PRO" panose="020F0600000000000000" pitchFamily="50" charset="-128"/>
                          <a:ea typeface="HG丸ｺﾞｼｯｸM-PRO" panose="020F0600000000000000" pitchFamily="50" charset="-128"/>
                        </a:rPr>
                        <a:t>:12</a:t>
                      </a:r>
                      <a:r>
                        <a:rPr kumimoji="1" lang="ja-JP" altLang="en-US" sz="1200" baseline="0" dirty="0" smtClean="0">
                          <a:latin typeface="HG丸ｺﾞｼｯｸM-PRO" panose="020F0600000000000000" pitchFamily="50" charset="-128"/>
                          <a:ea typeface="HG丸ｺﾞｼｯｸM-PRO" panose="020F0600000000000000" pitchFamily="50" charset="-128"/>
                        </a:rPr>
                        <a:t>月～</a:t>
                      </a:r>
                      <a:r>
                        <a:rPr kumimoji="1" lang="en-US" altLang="ja-JP" sz="1200" baseline="0" dirty="0" smtClean="0">
                          <a:latin typeface="HG丸ｺﾞｼｯｸM-PRO" panose="020F0600000000000000" pitchFamily="50" charset="-128"/>
                          <a:ea typeface="HG丸ｺﾞｼｯｸM-PRO" panose="020F0600000000000000" pitchFamily="50" charset="-128"/>
                        </a:rPr>
                        <a:t>11</a:t>
                      </a:r>
                      <a:r>
                        <a:rPr kumimoji="1" lang="ja-JP" altLang="en-US" sz="1200" baseline="0" dirty="0" smtClean="0">
                          <a:latin typeface="HG丸ｺﾞｼｯｸM-PRO" panose="020F0600000000000000" pitchFamily="50" charset="-128"/>
                          <a:ea typeface="HG丸ｺﾞｼｯｸM-PRO" panose="020F0600000000000000" pitchFamily="50" charset="-128"/>
                        </a:rPr>
                        <a:t>月</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上期：</a:t>
                      </a:r>
                      <a:r>
                        <a:rPr kumimoji="1" lang="ja-JP" altLang="en-US" sz="1200" baseline="0" dirty="0" smtClean="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rPr>
                        <a:t>8</a:t>
                      </a:r>
                      <a:r>
                        <a:rPr kumimoji="1" lang="ja-JP" altLang="en-US" sz="1200" dirty="0" smtClean="0">
                          <a:latin typeface="HG丸ｺﾞｼｯｸM-PRO" panose="020F0600000000000000" pitchFamily="50" charset="-128"/>
                          <a:ea typeface="HG丸ｺﾞｼｯｸM-PRO" panose="020F0600000000000000" pitchFamily="50" charset="-128"/>
                        </a:rPr>
                        <a:t>名</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下期：  </a:t>
                      </a:r>
                      <a:r>
                        <a:rPr kumimoji="1" lang="en-US" altLang="ja-JP" sz="1200" dirty="0" smtClean="0">
                          <a:latin typeface="HG丸ｺﾞｼｯｸM-PRO" panose="020F0600000000000000" pitchFamily="50" charset="-128"/>
                          <a:ea typeface="HG丸ｺﾞｼｯｸM-PRO" panose="020F0600000000000000" pitchFamily="50" charset="-128"/>
                        </a:rPr>
                        <a:t>8</a:t>
                      </a:r>
                      <a:r>
                        <a:rPr kumimoji="1" lang="ja-JP" altLang="en-US" sz="1200" dirty="0" smtClean="0">
                          <a:latin typeface="HG丸ｺﾞｼｯｸM-PRO" panose="020F0600000000000000" pitchFamily="50" charset="-128"/>
                          <a:ea typeface="HG丸ｺﾞｼｯｸM-PRO" panose="020F0600000000000000" pitchFamily="50" charset="-128"/>
                        </a:rPr>
                        <a:t>名</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上期：４月中旬予定</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下期：</a:t>
                      </a:r>
                      <a:r>
                        <a:rPr kumimoji="1" lang="en-US" altLang="ja-JP" sz="1200" dirty="0" smtClean="0">
                          <a:latin typeface="HG丸ｺﾞｼｯｸM-PRO" panose="020F0600000000000000" pitchFamily="50" charset="-128"/>
                          <a:ea typeface="HG丸ｺﾞｼｯｸM-PRO" panose="020F0600000000000000" pitchFamily="50" charset="-128"/>
                        </a:rPr>
                        <a:t>9</a:t>
                      </a:r>
                      <a:r>
                        <a:rPr kumimoji="1" lang="ja-JP" altLang="en-US" sz="1200" dirty="0" smtClean="0">
                          <a:latin typeface="HG丸ｺﾞｼｯｸM-PRO" panose="020F0600000000000000" pitchFamily="50" charset="-128"/>
                          <a:ea typeface="HG丸ｺﾞｼｯｸM-PRO" panose="020F0600000000000000" pitchFamily="50" charset="-128"/>
                        </a:rPr>
                        <a:t>月中旬予定</a:t>
                      </a:r>
                    </a:p>
                  </a:txBody>
                  <a:tcPr anchor="ctr"/>
                </a:tc>
                <a:extLst>
                  <a:ext uri="{0D108BD9-81ED-4DB2-BD59-A6C34878D82A}"/>
                </a:extLst>
              </a:tr>
              <a:tr h="483788">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入門講座</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全３日／</a:t>
                      </a:r>
                      <a:r>
                        <a:rPr kumimoji="1" lang="en-US" altLang="ja-JP" sz="1200" dirty="0" smtClean="0">
                          <a:latin typeface="HG丸ｺﾞｼｯｸM-PRO" panose="020F0600000000000000" pitchFamily="50" charset="-128"/>
                          <a:ea typeface="HG丸ｺﾞｼｯｸM-PRO" panose="020F0600000000000000" pitchFamily="50" charset="-128"/>
                        </a:rPr>
                        <a:t>7</a:t>
                      </a:r>
                      <a:r>
                        <a:rPr kumimoji="1" lang="ja-JP" altLang="en-US" sz="1200" dirty="0" smtClean="0">
                          <a:latin typeface="HG丸ｺﾞｼｯｸM-PRO" panose="020F0600000000000000" pitchFamily="50" charset="-128"/>
                          <a:ea typeface="HG丸ｺﾞｼｯｸM-PRO" panose="020F0600000000000000" pitchFamily="50" charset="-128"/>
                        </a:rPr>
                        <a:t>月および</a:t>
                      </a:r>
                      <a:r>
                        <a:rPr kumimoji="1" lang="en-US" altLang="ja-JP" sz="12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月</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どちらも</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1200" dirty="0" smtClean="0">
                          <a:latin typeface="HG丸ｺﾞｼｯｸM-PRO" panose="020F0600000000000000" pitchFamily="50" charset="-128"/>
                          <a:ea typeface="HG丸ｺﾞｼｯｸM-PRO" panose="020F0600000000000000" pitchFamily="50" charset="-128"/>
                        </a:rPr>
                        <a:t>25</a:t>
                      </a:r>
                      <a:r>
                        <a:rPr kumimoji="1" lang="ja-JP" altLang="en-US" sz="1200" dirty="0" smtClean="0">
                          <a:latin typeface="HG丸ｺﾞｼｯｸM-PRO" panose="020F0600000000000000" pitchFamily="50" charset="-128"/>
                          <a:ea typeface="HG丸ｺﾞｼｯｸM-PRO" panose="020F0600000000000000" pitchFamily="50" charset="-128"/>
                        </a:rPr>
                        <a:t>名程度</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sz="1200" dirty="0" smtClean="0">
                          <a:latin typeface="HG丸ｺﾞｼｯｸM-PRO" panose="020F0600000000000000" pitchFamily="50" charset="-128"/>
                          <a:ea typeface="HG丸ｺﾞｼｯｸM-PRO" panose="020F0600000000000000" pitchFamily="50" charset="-128"/>
                        </a:rPr>
                        <a:t>7</a:t>
                      </a:r>
                      <a:r>
                        <a:rPr kumimoji="1" lang="ja-JP" altLang="en-US" sz="1200" dirty="0" smtClean="0">
                          <a:latin typeface="HG丸ｺﾞｼｯｸM-PRO" panose="020F0600000000000000" pitchFamily="50" charset="-128"/>
                          <a:ea typeface="HG丸ｺﾞｼｯｸM-PRO" panose="020F0600000000000000" pitchFamily="50" charset="-128"/>
                        </a:rPr>
                        <a:t>月：６月中旬予定</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12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12</a:t>
                      </a:r>
                      <a:r>
                        <a:rPr kumimoji="1" lang="ja-JP" altLang="en-US" sz="1200" dirty="0" smtClean="0">
                          <a:latin typeface="HG丸ｺﾞｼｯｸM-PRO" panose="020F0600000000000000" pitchFamily="50" charset="-128"/>
                          <a:ea typeface="HG丸ｺﾞｼｯｸM-PRO" panose="020F0600000000000000" pitchFamily="50" charset="-128"/>
                        </a:rPr>
                        <a:t>月上旬予定</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extLst>
              </a:tr>
            </a:tbl>
          </a:graphicData>
        </a:graphic>
      </p:graphicFrame>
      <p:grpSp>
        <p:nvGrpSpPr>
          <p:cNvPr id="1216" name="グループ化 11"/>
          <p:cNvGrpSpPr/>
          <p:nvPr/>
        </p:nvGrpSpPr>
        <p:grpSpPr>
          <a:xfrm>
            <a:off x="145152" y="4549527"/>
            <a:ext cx="6562600" cy="1189129"/>
            <a:chOff x="153574" y="4932282"/>
            <a:chExt cx="6562600" cy="1189129"/>
          </a:xfrm>
        </p:grpSpPr>
        <p:sp>
          <p:nvSpPr>
            <p:cNvPr id="1217" name="正方形/長方形 5"/>
            <p:cNvSpPr/>
            <p:nvPr/>
          </p:nvSpPr>
          <p:spPr>
            <a:xfrm>
              <a:off x="153574" y="4932282"/>
              <a:ext cx="6562600" cy="118912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2">
                      <a:lumMod val="50000"/>
                    </a:schemeClr>
                  </a:solidFill>
                </a:rPr>
                <a:t>　　　　　　　　　</a:t>
              </a:r>
              <a:r>
                <a:rPr kumimoji="1" lang="ja-JP" altLang="en-US"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学業期間：２年間　</a:t>
              </a:r>
              <a:r>
                <a:rPr lang="ja-JP" altLang="en-US"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募集定員：２５名</a:t>
              </a:r>
              <a:endParaRPr lang="en-US" altLang="ja-JP" sz="1300" dirty="0" smtClean="0">
                <a:solidFill>
                  <a:schemeClr val="tx2">
                    <a:lumMod val="50000"/>
                  </a:schemeClr>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受験資格：募集年度</a:t>
              </a:r>
              <a:r>
                <a:rPr lang="en-US" altLang="ja-JP"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3</a:t>
              </a:r>
              <a:r>
                <a:rPr lang="ja-JP" altLang="en-US"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月に高等学校卒業見込みの者、高等学校卒業者、高等学校を卒業した者と同程度以上の学力があると理事長が認めた者</a:t>
              </a:r>
              <a:endParaRPr lang="en-US" altLang="ja-JP" sz="1300" dirty="0" smtClean="0">
                <a:solidFill>
                  <a:schemeClr val="tx2">
                    <a:lumMod val="50000"/>
                  </a:schemeClr>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2">
                      <a:lumMod val="50000"/>
                    </a:schemeClr>
                  </a:solidFill>
                  <a:latin typeface="HG丸ｺﾞｼｯｸM-PRO" panose="020F0600000000000000" pitchFamily="50" charset="-128"/>
                  <a:ea typeface="HG丸ｺﾞｼｯｸM-PRO" panose="020F0600000000000000" pitchFamily="50" charset="-128"/>
                </a:rPr>
                <a:t>卒業後、府内において農業に従事し、または農業技術者として従事する志のある</a:t>
              </a:r>
              <a:r>
                <a:rPr lang="ja-JP" altLang="en-US" sz="1300" dirty="0" smtClean="0">
                  <a:solidFill>
                    <a:schemeClr val="tx2">
                      <a:lumMod val="50000"/>
                    </a:schemeClr>
                  </a:solidFill>
                  <a:latin typeface="HG丸ｺﾞｼｯｸM-PRO" panose="020F0600000000000000" pitchFamily="50" charset="-128"/>
                  <a:ea typeface="HG丸ｺﾞｼｯｸM-PRO" panose="020F0600000000000000" pitchFamily="50" charset="-128"/>
                </a:rPr>
                <a:t>者</a:t>
              </a:r>
              <a:endParaRPr lang="en-US" altLang="ja-JP" sz="1300" dirty="0" smtClean="0">
                <a:solidFill>
                  <a:schemeClr val="tx2">
                    <a:lumMod val="50000"/>
                  </a:schemeClr>
                </a:solidFill>
                <a:latin typeface="HG丸ｺﾞｼｯｸM-PRO" panose="020F0600000000000000" pitchFamily="50" charset="-128"/>
                <a:ea typeface="HG丸ｺﾞｼｯｸM-PRO" panose="020F0600000000000000" pitchFamily="50" charset="-128"/>
              </a:endParaRPr>
            </a:p>
            <a:p>
              <a:r>
                <a:rPr lang="en-US" altLang="ja-JP" sz="1200" dirty="0" smtClean="0">
                  <a:solidFill>
                    <a:schemeClr val="tx2">
                      <a:lumMod val="50000"/>
                    </a:schemeClr>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2">
                      <a:lumMod val="50000"/>
                    </a:schemeClr>
                  </a:solidFill>
                  <a:latin typeface="HG丸ｺﾞｼｯｸM-PRO" panose="020F0600000000000000" pitchFamily="50" charset="-128"/>
                  <a:ea typeface="HG丸ｺﾞｼｯｸM-PRO" panose="020F0600000000000000" pitchFamily="50" charset="-128"/>
                </a:rPr>
                <a:t>学生募集要項については</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こちら    </a:t>
              </a:r>
              <a:r>
                <a:rPr lang="en-US" altLang="ja-JP" sz="900" dirty="0" smtClean="0">
                  <a:solidFill>
                    <a:schemeClr val="tx1"/>
                  </a:solidFill>
                </a:rPr>
                <a:t>http</a:t>
              </a:r>
              <a:r>
                <a:rPr lang="en-US" altLang="ja-JP" sz="900" dirty="0">
                  <a:solidFill>
                    <a:schemeClr val="tx1"/>
                  </a:solidFill>
                </a:rPr>
                <a:t>://www.kannousuiken-osaka.or.jp/noudai/nyugaku/gakuseiboshuyoko.html </a:t>
              </a:r>
              <a:endParaRPr kumimoji="1" lang="ja-JP" altLang="en-US" sz="1100" dirty="0">
                <a:solidFill>
                  <a:schemeClr val="tx1"/>
                </a:solidFill>
              </a:endParaRPr>
            </a:p>
          </p:txBody>
        </p:sp>
        <p:sp>
          <p:nvSpPr>
            <p:cNvPr id="1218" name="角丸四角形 6"/>
            <p:cNvSpPr/>
            <p:nvPr/>
          </p:nvSpPr>
          <p:spPr>
            <a:xfrm>
              <a:off x="153574" y="4937822"/>
              <a:ext cx="100811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HG丸ｺﾞｼｯｸM-PRO" panose="020F0600000000000000" pitchFamily="50" charset="-128"/>
                  <a:ea typeface="HG丸ｺﾞｼｯｸM-PRO" panose="020F0600000000000000" pitchFamily="50" charset="-128"/>
                </a:rPr>
                <a:t>養成科</a:t>
              </a:r>
              <a:endParaRPr kumimoji="1" lang="ja-JP" altLang="en-US" sz="1400" b="1" dirty="0">
                <a:latin typeface="HG丸ｺﾞｼｯｸM-PRO" panose="020F0600000000000000" pitchFamily="50" charset="-128"/>
                <a:ea typeface="HG丸ｺﾞｼｯｸM-PRO" panose="020F0600000000000000" pitchFamily="50" charset="-128"/>
              </a:endParaRPr>
            </a:p>
          </p:txBody>
        </p:sp>
      </p:grpSp>
      <p:sp>
        <p:nvSpPr>
          <p:cNvPr id="1219" name="スライド番号プレースホルダー 1"/>
          <p:cNvSpPr>
            <a:spLocks noGrp="1"/>
          </p:cNvSpPr>
          <p:nvPr>
            <p:ph type="sldNum" sz="quarter" idx="12"/>
          </p:nvPr>
        </p:nvSpPr>
        <p:spPr>
          <a:xfrm>
            <a:off x="1988840" y="9533688"/>
            <a:ext cx="1600200" cy="527402"/>
          </a:xfrm>
        </p:spPr>
        <p:txBody>
          <a:bodyPr/>
          <a:lstStyle/>
          <a:p>
            <a:r>
              <a:rPr kumimoji="1" lang="ja-JP" altLang="en-US" dirty="0" smtClean="0">
                <a:solidFill>
                  <a:srgbClr val="002060"/>
                </a:solidFill>
              </a:rPr>
              <a:t>６</a:t>
            </a:r>
            <a:endParaRPr kumimoji="1" lang="ja-JP" altLang="en-US" dirty="0">
              <a:solidFill>
                <a:srgbClr val="002060"/>
              </a:solidFill>
            </a:endParaRPr>
          </a:p>
        </p:txBody>
      </p:sp>
      <p:pic>
        <p:nvPicPr>
          <p:cNvPr id="1220" name="図 13"/>
          <p:cNvPicPr>
            <a:picLocks noChangeAspect="1"/>
          </p:cNvPicPr>
          <p:nvPr/>
        </p:nvPicPr>
        <p:blipFill>
          <a:blip r:embed="rId1"/>
          <a:stretch>
            <a:fillRect/>
          </a:stretch>
        </p:blipFill>
        <p:spPr>
          <a:xfrm>
            <a:off x="5589240" y="1640587"/>
            <a:ext cx="860377" cy="860377"/>
          </a:xfrm>
          <a:prstGeom prst="rect">
            <a:avLst/>
          </a:prstGeom>
        </p:spPr>
      </p:pic>
      <p:sp>
        <p:nvSpPr>
          <p:cNvPr id="1221" name="テキスト ボックス 14"/>
          <p:cNvSpPr txBox="1"/>
          <p:nvPr/>
        </p:nvSpPr>
        <p:spPr>
          <a:xfrm>
            <a:off x="3861048" y="2075048"/>
            <a:ext cx="1656184" cy="400110"/>
          </a:xfrm>
          <a:prstGeom prst="rect">
            <a:avLst/>
          </a:prstGeom>
          <a:noFill/>
        </p:spPr>
        <p:txBody>
          <a:bodyPr wrap="square" rtlCol="0">
            <a:spAutoFit/>
          </a:bodyPr>
          <a:lstStyle/>
          <a:p>
            <a:pPr algn="r"/>
            <a:r>
              <a:rPr kumimoji="1" lang="ja-JP" altLang="en-US" sz="1000" dirty="0" smtClean="0">
                <a:solidFill>
                  <a:srgbClr val="002060"/>
                </a:solidFill>
                <a:latin typeface="HG丸ｺﾞｼｯｸM-PRO" panose="020F0600000000000000" pitchFamily="50" charset="-128"/>
                <a:ea typeface="HG丸ｺﾞｼｯｸM-PRO" panose="020F0600000000000000" pitchFamily="50" charset="-128"/>
              </a:rPr>
              <a:t>大阪農業つなぐセンター</a:t>
            </a:r>
            <a:endParaRPr kumimoji="1" lang="en-US" altLang="ja-JP" sz="1000" dirty="0" smtClean="0">
              <a:solidFill>
                <a:srgbClr val="002060"/>
              </a:solidFill>
              <a:latin typeface="HG丸ｺﾞｼｯｸM-PRO" panose="020F0600000000000000" pitchFamily="50" charset="-128"/>
              <a:ea typeface="HG丸ｺﾞｼｯｸM-PRO" panose="020F0600000000000000" pitchFamily="50" charset="-128"/>
            </a:endParaRPr>
          </a:p>
          <a:p>
            <a:pPr algn="r"/>
            <a:r>
              <a:rPr kumimoji="1" lang="ja-JP" altLang="en-US" sz="1000" dirty="0" smtClean="0">
                <a:solidFill>
                  <a:srgbClr val="002060"/>
                </a:solidFill>
                <a:latin typeface="HG丸ｺﾞｼｯｸM-PRO" panose="020F0600000000000000" pitchFamily="50" charset="-128"/>
                <a:ea typeface="HG丸ｺﾞｼｯｸM-PRO" panose="020F0600000000000000" pitchFamily="50" charset="-128"/>
              </a:rPr>
              <a:t>はこちらから→</a:t>
            </a:r>
            <a:endParaRPr kumimoji="1" lang="en-US" altLang="ja-JP" sz="1000" dirty="0" smtClean="0">
              <a:solidFill>
                <a:srgbClr val="002060"/>
              </a:solidFill>
              <a:latin typeface="HG丸ｺﾞｼｯｸM-PRO" panose="020F0600000000000000" pitchFamily="50" charset="-128"/>
              <a:ea typeface="HG丸ｺﾞｼｯｸM-PRO" panose="020F0600000000000000" pitchFamily="50" charset="-128"/>
            </a:endParaRPr>
          </a:p>
        </p:txBody>
      </p:sp>
      <p:grpSp>
        <p:nvGrpSpPr>
          <p:cNvPr id="1222" name="グループ化 15"/>
          <p:cNvGrpSpPr/>
          <p:nvPr/>
        </p:nvGrpSpPr>
        <p:grpSpPr>
          <a:xfrm>
            <a:off x="147700" y="2956837"/>
            <a:ext cx="6562600" cy="1276083"/>
            <a:chOff x="153574" y="4956872"/>
            <a:chExt cx="6562600" cy="1276083"/>
          </a:xfrm>
        </p:grpSpPr>
        <p:sp>
          <p:nvSpPr>
            <p:cNvPr id="1223" name="正方形/長方形 16"/>
            <p:cNvSpPr/>
            <p:nvPr/>
          </p:nvSpPr>
          <p:spPr>
            <a:xfrm>
              <a:off x="153574" y="4956872"/>
              <a:ext cx="6562600" cy="127608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〇独立就農を目指す新規就農希望者が、週末を中心に、地域の主力農業者から直接指導を</a:t>
              </a:r>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a:solidFill>
                    <a:srgbClr val="00206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受ける実践研修や、外部講師等による座学研修を受ける品目特化型の研修プログラム</a:t>
              </a:r>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〇関係機関と連携し、研修修了者の農地の確保など就農に向けた支援を実施</a:t>
              </a:r>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〇令和３年度は「水なす＋きくな」「いちご」「有機農産物」の３つのアカデミーを</a:t>
              </a:r>
              <a:endParaRPr lang="en-US" altLang="ja-JP" sz="12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200" dirty="0">
                  <a:solidFill>
                    <a:srgbClr val="002060"/>
                  </a:solidFill>
                  <a:latin typeface="HG丸ｺﾞｼｯｸM-PRO" panose="020F0600000000000000" pitchFamily="50" charset="-128"/>
                  <a:ea typeface="HG丸ｺﾞｼｯｸM-PRO" panose="020F0600000000000000" pitchFamily="50" charset="-128"/>
                </a:rPr>
                <a:t>　</a:t>
              </a:r>
              <a:r>
                <a:rPr lang="en-US" altLang="ja-JP" sz="1200" dirty="0" smtClean="0">
                  <a:solidFill>
                    <a:srgbClr val="002060"/>
                  </a:solidFill>
                  <a:latin typeface="HG丸ｺﾞｼｯｸM-PRO" panose="020F0600000000000000" pitchFamily="50" charset="-128"/>
                  <a:ea typeface="HG丸ｺﾞｼｯｸM-PRO" panose="020F0600000000000000" pitchFamily="50" charset="-128"/>
                </a:rPr>
                <a:t>14</a:t>
              </a:r>
              <a:r>
                <a:rPr lang="ja-JP" altLang="en-US" sz="1200" dirty="0" smtClean="0">
                  <a:solidFill>
                    <a:srgbClr val="002060"/>
                  </a:solidFill>
                  <a:latin typeface="HG丸ｺﾞｼｯｸM-PRO" panose="020F0600000000000000" pitchFamily="50" charset="-128"/>
                  <a:ea typeface="HG丸ｺﾞｼｯｸM-PRO" panose="020F0600000000000000" pitchFamily="50" charset="-128"/>
                </a:rPr>
                <a:t>名が受講</a:t>
              </a:r>
              <a:r>
                <a:rPr lang="ja-JP" altLang="en-US" sz="1200" dirty="0" smtClean="0">
                  <a:solidFill>
                    <a:schemeClr val="tx2">
                      <a:lumMod val="50000"/>
                    </a:schemeClr>
                  </a:solidFill>
                </a:rPr>
                <a:t>　</a:t>
              </a:r>
              <a:endParaRPr kumimoji="1" lang="ja-JP" altLang="en-US" dirty="0">
                <a:solidFill>
                  <a:schemeClr val="tx2">
                    <a:lumMod val="50000"/>
                  </a:schemeClr>
                </a:solidFill>
              </a:endParaRPr>
            </a:p>
          </p:txBody>
        </p:sp>
        <p:sp>
          <p:nvSpPr>
            <p:cNvPr id="1224" name="角丸四角形 17"/>
            <p:cNvSpPr/>
            <p:nvPr/>
          </p:nvSpPr>
          <p:spPr>
            <a:xfrm>
              <a:off x="153574" y="4956872"/>
              <a:ext cx="324036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kern="100" dirty="0">
                  <a:solidFill>
                    <a:schemeClr val="bg1"/>
                  </a:solidFill>
                  <a:latin typeface="HG丸ｺﾞｼｯｸM-PRO" panose="020F0600000000000000" pitchFamily="50" charset="-128"/>
                  <a:ea typeface="HG丸ｺﾞｼｯｸM-PRO" panose="020F0600000000000000" pitchFamily="50" charset="-128"/>
                  <a:cs typeface="Times New Roman"/>
                </a:rPr>
                <a:t>○大阪産（もん）スタートアカデミー</a:t>
              </a:r>
              <a:r>
                <a:rPr lang="ja-JP" altLang="en-US" sz="1300" b="1" kern="100" dirty="0">
                  <a:solidFill>
                    <a:schemeClr val="bg1"/>
                  </a:solidFill>
                  <a:latin typeface="HG丸ｺﾞｼｯｸM-PRO" panose="020F0600000000000000" pitchFamily="50" charset="-128"/>
                  <a:ea typeface="HG丸ｺﾞｼｯｸM-PRO" panose="020F0600000000000000" pitchFamily="50" charset="-128"/>
                  <a:cs typeface="Times New Roman"/>
                </a:rPr>
                <a:t>　</a:t>
              </a:r>
              <a:endParaRPr lang="en-US" altLang="ja-JP" sz="1300" b="1" kern="100" dirty="0">
                <a:solidFill>
                  <a:schemeClr val="bg1"/>
                </a:solidFill>
                <a:latin typeface="HG丸ｺﾞｼｯｸM-PRO" panose="020F0600000000000000" pitchFamily="50" charset="-128"/>
                <a:ea typeface="HG丸ｺﾞｼｯｸM-PRO" panose="020F0600000000000000" pitchFamily="50" charset="-128"/>
                <a:cs typeface="Times New Roman"/>
              </a:endParaRPr>
            </a:p>
          </p:txBody>
        </p:sp>
      </p:grpSp>
    </p:spTree>
    <p:extLst>
      <p:ext uri="{BB962C8B-B14F-4D97-AF65-F5344CB8AC3E}">
        <p14:creationId xmlns:p14="http://schemas.microsoft.com/office/powerpoint/2010/main" val="2719721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6" name="正方形/長方形 2"/>
          <p:cNvSpPr/>
          <p:nvPr/>
        </p:nvSpPr>
        <p:spPr>
          <a:xfrm>
            <a:off x="44624" y="55357"/>
            <a:ext cx="2789219" cy="1282838"/>
          </a:xfrm>
          <a:prstGeom prst="round2SameRect">
            <a:avLst/>
          </a:prstGeom>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5400" dirty="0">
                <a:solidFill>
                  <a:srgbClr val="FFFFFF"/>
                </a:solidFill>
                <a:latin typeface="ＭＳ Ｐゴシック"/>
                <a:ea typeface="ＤＨＰ特太ゴシック体"/>
                <a:cs typeface="Times New Roman"/>
              </a:rPr>
              <a:t>兵庫県</a:t>
            </a:r>
            <a:endParaRPr lang="ja-JP" sz="5400" dirty="0">
              <a:effectLst/>
              <a:latin typeface="ＭＳ Ｐゴシック"/>
              <a:cs typeface="ＭＳ Ｐゴシック"/>
            </a:endParaRPr>
          </a:p>
        </p:txBody>
      </p:sp>
      <p:sp>
        <p:nvSpPr>
          <p:cNvPr id="1227" name="正方形/長方形 1"/>
          <p:cNvSpPr/>
          <p:nvPr/>
        </p:nvSpPr>
        <p:spPr>
          <a:xfrm>
            <a:off x="2878467" y="27236"/>
            <a:ext cx="3979533" cy="1282839"/>
          </a:xfrm>
          <a:prstGeom prst="round2SameRect">
            <a:avLst/>
          </a:prstGeom>
          <a:solidFill>
            <a:schemeClr val="tx2">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2500"/>
              </a:lnSpc>
              <a:spcAft>
                <a:spcPts val="0"/>
              </a:spcAft>
            </a:pPr>
            <a:r>
              <a:rPr lang="ja-JP" altLang="en-US" sz="1400" dirty="0">
                <a:solidFill>
                  <a:srgbClr val="000000"/>
                </a:solidFill>
                <a:latin typeface="ＭＳ Ｐゴシック"/>
                <a:ea typeface="HGP創英ﾌﾟﾚｾﾞﾝｽEB"/>
                <a:cs typeface="Times New Roman"/>
              </a:rPr>
              <a:t>兵庫</a:t>
            </a:r>
            <a:r>
              <a:rPr lang="ja-JP" sz="1400" dirty="0">
                <a:solidFill>
                  <a:srgbClr val="000000"/>
                </a:solidFill>
                <a:effectLst/>
                <a:latin typeface="ＭＳ Ｐゴシック"/>
                <a:ea typeface="HGP創英ﾌﾟﾚｾﾞﾝｽEB"/>
                <a:cs typeface="Times New Roman"/>
              </a:rPr>
              <a:t>県</a:t>
            </a:r>
            <a:r>
              <a:rPr lang="ja-JP" altLang="en-US" sz="1400" dirty="0">
                <a:solidFill>
                  <a:srgbClr val="000000"/>
                </a:solidFill>
                <a:effectLst/>
                <a:latin typeface="ＭＳ Ｐゴシック"/>
                <a:ea typeface="HGP創英ﾌﾟﾚｾﾞﾝｽEB"/>
                <a:cs typeface="Times New Roman"/>
              </a:rPr>
              <a:t>農林水産</a:t>
            </a:r>
            <a:r>
              <a:rPr lang="ja-JP" sz="1400" dirty="0">
                <a:solidFill>
                  <a:srgbClr val="000000"/>
                </a:solidFill>
                <a:effectLst/>
                <a:latin typeface="ＭＳ Ｐゴシック"/>
                <a:ea typeface="HGP創英ﾌﾟﾚｾﾞﾝｽEB"/>
                <a:cs typeface="Times New Roman"/>
              </a:rPr>
              <a:t>部</a:t>
            </a:r>
            <a:r>
              <a:rPr lang="ja-JP" altLang="en-US" sz="1400" dirty="0">
                <a:solidFill>
                  <a:srgbClr val="000000"/>
                </a:solidFill>
                <a:latin typeface="ＭＳ Ｐゴシック"/>
                <a:ea typeface="HGP創英ﾌﾟﾚｾﾞﾝｽEB"/>
                <a:cs typeface="Times New Roman"/>
              </a:rPr>
              <a:t>農業経営</a:t>
            </a:r>
            <a:r>
              <a:rPr lang="ja-JP" sz="1400" dirty="0">
                <a:solidFill>
                  <a:srgbClr val="000000"/>
                </a:solidFill>
                <a:effectLst/>
                <a:latin typeface="ＭＳ Ｐゴシック"/>
                <a:ea typeface="HGP創英ﾌﾟﾚｾﾞﾝｽEB"/>
                <a:cs typeface="Times New Roman"/>
              </a:rPr>
              <a:t>課</a:t>
            </a:r>
            <a:endParaRPr lang="en-US" altLang="ja-JP" sz="1400" dirty="0">
              <a:latin typeface="ＭＳ Ｐゴシック"/>
              <a:cs typeface="Times New Roman"/>
            </a:endParaRPr>
          </a:p>
          <a:p>
            <a:pPr>
              <a:lnSpc>
                <a:spcPts val="2500"/>
              </a:lnSpc>
              <a:spcAft>
                <a:spcPts val="0"/>
              </a:spcAft>
            </a:pPr>
            <a:r>
              <a:rPr lang="ja-JP" sz="1400" dirty="0">
                <a:solidFill>
                  <a:srgbClr val="000000"/>
                </a:solidFill>
                <a:effectLst/>
                <a:latin typeface="ＭＳ Ｐゴシック"/>
                <a:ea typeface="HGP創英ﾌﾟﾚｾﾞﾝｽEB"/>
                <a:cs typeface="Times New Roman"/>
              </a:rPr>
              <a:t>〒</a:t>
            </a:r>
            <a:r>
              <a:rPr lang="ja-JP" altLang="en-US" sz="1400" dirty="0">
                <a:solidFill>
                  <a:srgbClr val="000000"/>
                </a:solidFill>
                <a:latin typeface="ＭＳ Ｐゴシック"/>
                <a:ea typeface="HGP創英ﾌﾟﾚｾﾞﾝｽEB"/>
                <a:cs typeface="Times New Roman"/>
              </a:rPr>
              <a:t>６５０－８５６７神戸</a:t>
            </a:r>
            <a:r>
              <a:rPr lang="ja-JP" sz="1400" dirty="0">
                <a:solidFill>
                  <a:srgbClr val="000000"/>
                </a:solidFill>
                <a:effectLst/>
                <a:latin typeface="ＭＳ Ｐゴシック"/>
                <a:ea typeface="HGP創英ﾌﾟﾚｾﾞﾝｽEB"/>
                <a:cs typeface="Times New Roman"/>
              </a:rPr>
              <a:t>市</a:t>
            </a:r>
            <a:r>
              <a:rPr lang="ja-JP" altLang="en-US" sz="1400" dirty="0">
                <a:solidFill>
                  <a:srgbClr val="000000"/>
                </a:solidFill>
                <a:latin typeface="ＭＳ Ｐゴシック"/>
                <a:ea typeface="HGP創英ﾌﾟﾚｾﾞﾝｽEB"/>
                <a:cs typeface="Times New Roman"/>
              </a:rPr>
              <a:t>中央区下山手通 </a:t>
            </a:r>
            <a:r>
              <a:rPr lang="en-US" altLang="ja-JP" sz="1400" dirty="0">
                <a:solidFill>
                  <a:srgbClr val="000000"/>
                </a:solidFill>
                <a:latin typeface="ＭＳ Ｐゴシック"/>
                <a:ea typeface="HGP創英ﾌﾟﾚｾﾞﾝｽEB"/>
                <a:cs typeface="Times New Roman"/>
              </a:rPr>
              <a:t>5-10-1</a:t>
            </a:r>
            <a:endParaRPr lang="ja-JP" sz="1400" dirty="0">
              <a:effectLst/>
              <a:latin typeface="ＭＳ Ｐゴシック"/>
              <a:cs typeface="ＭＳ Ｐゴシック"/>
            </a:endParaRPr>
          </a:p>
          <a:p>
            <a:pPr>
              <a:lnSpc>
                <a:spcPts val="2500"/>
              </a:lnSpc>
              <a:spcAft>
                <a:spcPts val="0"/>
              </a:spcAft>
            </a:pPr>
            <a:r>
              <a:rPr lang="ja-JP" sz="1400" dirty="0">
                <a:solidFill>
                  <a:srgbClr val="000000"/>
                </a:solidFill>
                <a:effectLst/>
                <a:latin typeface="ＭＳ Ｐゴシック"/>
                <a:ea typeface="ＭＳ 明朝"/>
                <a:cs typeface="ＭＳ 明朝"/>
              </a:rPr>
              <a:t>☎</a:t>
            </a:r>
            <a:r>
              <a:rPr lang="en-US" sz="1400" dirty="0">
                <a:solidFill>
                  <a:srgbClr val="000000"/>
                </a:solidFill>
                <a:latin typeface="HGP創英ﾌﾟﾚｾﾞﾝｽEB"/>
                <a:cs typeface="Times New Roman"/>
              </a:rPr>
              <a:t>078-341-7711</a:t>
            </a:r>
            <a:r>
              <a:rPr lang="ja-JP" sz="1400" dirty="0">
                <a:solidFill>
                  <a:srgbClr val="000000"/>
                </a:solidFill>
                <a:effectLst/>
                <a:latin typeface="ＭＳ Ｐゴシック"/>
                <a:ea typeface="HGP創英ﾌﾟﾚｾﾞﾝｽEB"/>
                <a:cs typeface="Times New Roman"/>
              </a:rPr>
              <a:t>（</a:t>
            </a:r>
            <a:r>
              <a:rPr lang="ja-JP" altLang="en-US" sz="1400" dirty="0">
                <a:solidFill>
                  <a:srgbClr val="000000"/>
                </a:solidFill>
                <a:latin typeface="ＭＳ Ｐゴシック"/>
                <a:ea typeface="HGP創英ﾌﾟﾚｾﾞﾝｽEB"/>
                <a:cs typeface="Times New Roman"/>
              </a:rPr>
              <a:t>代表</a:t>
            </a:r>
            <a:r>
              <a:rPr lang="ja-JP" sz="1400" dirty="0">
                <a:solidFill>
                  <a:srgbClr val="000000"/>
                </a:solidFill>
                <a:effectLst/>
                <a:latin typeface="ＭＳ Ｐゴシック"/>
                <a:ea typeface="HGP創英ﾌﾟﾚｾﾞﾝｽEB"/>
                <a:cs typeface="Times New Roman"/>
              </a:rPr>
              <a:t>）</a:t>
            </a:r>
            <a:endParaRPr lang="en-US" altLang="ja-JP" sz="1400" dirty="0">
              <a:solidFill>
                <a:srgbClr val="000000"/>
              </a:solidFill>
              <a:effectLst/>
              <a:latin typeface="ＭＳ Ｐゴシック"/>
              <a:ea typeface="HGP創英ﾌﾟﾚｾﾞﾝｽEB"/>
              <a:cs typeface="Times New Roman"/>
            </a:endParaRPr>
          </a:p>
          <a:p>
            <a:pPr algn="ctr">
              <a:spcAft>
                <a:spcPts val="0"/>
              </a:spcAft>
            </a:pPr>
            <a:endParaRPr lang="ja-JP" sz="1400" dirty="0">
              <a:effectLst/>
              <a:latin typeface="ＭＳ Ｐゴシック"/>
              <a:cs typeface="ＭＳ Ｐゴシック"/>
            </a:endParaRPr>
          </a:p>
        </p:txBody>
      </p:sp>
      <p:sp>
        <p:nvSpPr>
          <p:cNvPr id="1228" name="正方形/長方形 9"/>
          <p:cNvSpPr/>
          <p:nvPr/>
        </p:nvSpPr>
        <p:spPr>
          <a:xfrm>
            <a:off x="0" y="2585173"/>
            <a:ext cx="4154416" cy="294778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r>
              <a:rPr lang="ja-JP" altLang="en-US" kern="100" dirty="0">
                <a:solidFill>
                  <a:srgbClr val="002060"/>
                </a:solidFill>
                <a:latin typeface="+mj-ea"/>
                <a:ea typeface="+mj-ea"/>
                <a:cs typeface="Times New Roman"/>
              </a:rPr>
              <a:t>◆</a:t>
            </a:r>
            <a:r>
              <a:rPr lang="ja-JP" altLang="en-US" sz="1600" dirty="0">
                <a:solidFill>
                  <a:srgbClr val="002060"/>
                </a:solidFill>
                <a:latin typeface="+mj-ea"/>
                <a:ea typeface="+mj-ea"/>
                <a:cs typeface="Times New Roman"/>
              </a:rPr>
              <a:t>就農の悩みは千差万別</a:t>
            </a:r>
            <a:r>
              <a:rPr lang="ja-JP" altLang="en-US" sz="1100" dirty="0">
                <a:solidFill>
                  <a:srgbClr val="002060"/>
                </a:solidFill>
                <a:latin typeface="+mj-ea"/>
                <a:ea typeface="+mj-ea"/>
                <a:cs typeface="Times New Roman"/>
              </a:rPr>
              <a:t>～</a:t>
            </a:r>
            <a:r>
              <a:rPr lang="ja-JP" altLang="en-US" sz="1100" kern="100" dirty="0">
                <a:solidFill>
                  <a:srgbClr val="002060"/>
                </a:solidFill>
                <a:latin typeface="+mj-ea"/>
                <a:ea typeface="+mj-ea"/>
                <a:cs typeface="Times New Roman"/>
              </a:rPr>
              <a:t>兵庫県での農業・就農～</a:t>
            </a:r>
            <a:endParaRPr lang="en-US" altLang="ja-JP" sz="1200" dirty="0">
              <a:solidFill>
                <a:srgbClr val="002060"/>
              </a:solidFill>
              <a:latin typeface="+mj-ea"/>
              <a:ea typeface="+mj-ea"/>
              <a:cs typeface="Times New Roman"/>
            </a:endParaRPr>
          </a:p>
          <a:p>
            <a:pPr indent="152400">
              <a:spcAft>
                <a:spcPts val="0"/>
              </a:spcAft>
            </a:pPr>
            <a:r>
              <a:rPr lang="en-US" altLang="ja-JP" sz="1400" dirty="0">
                <a:solidFill>
                  <a:srgbClr val="002060"/>
                </a:solidFill>
                <a:latin typeface="ＭＳ Ｐゴシック"/>
                <a:ea typeface="HG丸ｺﾞｼｯｸM-PRO"/>
                <a:cs typeface="Times New Roman"/>
              </a:rPr>
              <a:t>10</a:t>
            </a:r>
            <a:r>
              <a:rPr lang="ja-JP" altLang="en-US" sz="1400" dirty="0">
                <a:solidFill>
                  <a:srgbClr val="002060"/>
                </a:solidFill>
                <a:latin typeface="ＭＳ Ｐゴシック"/>
                <a:ea typeface="HG丸ｺﾞｼｯｸM-PRO"/>
                <a:cs typeface="Times New Roman"/>
              </a:rPr>
              <a:t>年間で約１万人が門をたたいてきた。</a:t>
            </a:r>
          </a:p>
          <a:p>
            <a:pPr indent="152400">
              <a:spcAft>
                <a:spcPts val="0"/>
              </a:spcAft>
            </a:pPr>
            <a:r>
              <a:rPr lang="ja-JP" altLang="en-US" sz="1400" dirty="0">
                <a:solidFill>
                  <a:srgbClr val="002060"/>
                </a:solidFill>
                <a:latin typeface="ＭＳ Ｐゴシック"/>
                <a:ea typeface="HG丸ｺﾞｼｯｸM-PRO"/>
                <a:cs typeface="Times New Roman"/>
              </a:rPr>
              <a:t>支援制度はたくさんある。そのレールを同じように歩んだが、順調に営農を続ける人、就農をあきらめた人、何が違ったのか？理由は一様ではない。適性があるか、環境を整っているか、不足しているものはないか、まずはヒアリングに時間を割く。次にインターンシップを活用した農業体験へとつなげていく。</a:t>
            </a:r>
          </a:p>
          <a:p>
            <a:pPr indent="152400">
              <a:spcAft>
                <a:spcPts val="0"/>
              </a:spcAft>
            </a:pPr>
            <a:r>
              <a:rPr lang="ja-JP" altLang="en-US" sz="1400">
                <a:solidFill>
                  <a:srgbClr val="002060"/>
                </a:solidFill>
                <a:latin typeface="ＭＳ Ｐゴシック"/>
                <a:ea typeface="HG丸ｺﾞｼｯｸM-PRO"/>
                <a:cs typeface="Times New Roman"/>
              </a:rPr>
              <a:t>次</a:t>
            </a:r>
            <a:r>
              <a:rPr lang="ja-JP" altLang="en-US" sz="1400" dirty="0">
                <a:solidFill>
                  <a:srgbClr val="002060"/>
                </a:solidFill>
                <a:latin typeface="ＭＳ Ｐゴシック"/>
                <a:ea typeface="HG丸ｺﾞｼｯｸM-PRO"/>
                <a:cs typeface="Times New Roman"/>
              </a:rPr>
              <a:t>はあなたの相談を聞かせてください。</a:t>
            </a:r>
          </a:p>
          <a:p>
            <a:pPr indent="152400">
              <a:spcAft>
                <a:spcPts val="0"/>
              </a:spcAft>
            </a:pPr>
            <a:r>
              <a:rPr lang="ja-JP" altLang="en-US" sz="1400" dirty="0">
                <a:solidFill>
                  <a:srgbClr val="002060"/>
                </a:solidFill>
                <a:latin typeface="ＭＳ Ｐゴシック"/>
                <a:ea typeface="HG丸ｺﾞｼｯｸM-PRO"/>
                <a:cs typeface="Times New Roman"/>
              </a:rPr>
              <a:t>農業をはじめるスタート台に立つ。就農支援センターは、そのお手伝いをさせていただきます。</a:t>
            </a:r>
          </a:p>
        </p:txBody>
      </p:sp>
      <p:sp>
        <p:nvSpPr>
          <p:cNvPr id="1229" name="片側の 2 つの角を丸めた四角形 11"/>
          <p:cNvSpPr/>
          <p:nvPr/>
        </p:nvSpPr>
        <p:spPr>
          <a:xfrm>
            <a:off x="44625" y="8136029"/>
            <a:ext cx="6813374" cy="1844639"/>
          </a:xfrm>
          <a:prstGeom prst="round2SameRect">
            <a:avLst>
              <a:gd name="adj1" fmla="val 0"/>
              <a:gd name="adj2" fmla="val 143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ja-JP" sz="1600" kern="100" dirty="0">
                <a:solidFill>
                  <a:srgbClr val="002060"/>
                </a:solidFill>
                <a:ea typeface="ＭＳ ゴシック"/>
                <a:cs typeface="Times New Roman"/>
              </a:rPr>
              <a:t>◆就農相談会</a:t>
            </a:r>
            <a:r>
              <a:rPr lang="ja-JP" altLang="en-US" b="1" kern="100" dirty="0">
                <a:solidFill>
                  <a:srgbClr val="002060"/>
                </a:solidFill>
                <a:ea typeface="ＭＳ ゴシック"/>
                <a:cs typeface="Times New Roman"/>
              </a:rPr>
              <a:t>　　</a:t>
            </a:r>
            <a:endParaRPr lang="en-US" altLang="ja-JP" sz="20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就農希望者向け就農セミナー・相談会</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a:t>
            </a: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実施時期：令和４年６月</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19</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日（日）</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10:00-16:00</a:t>
            </a: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場　　所：神戸国際会館　（三ノ宮駅から徒歩圏内）</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内　　容：①県内の新規就農者による体験発表</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②市町、農業法人等による個別相談</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　申　　込：ひょうご就農戦センター</a:t>
            </a:r>
            <a:r>
              <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HP</a:t>
            </a:r>
            <a:r>
              <a:rPr lang="ja-JP" altLang="en-US" sz="1400" kern="100" dirty="0">
                <a:solidFill>
                  <a:srgbClr val="002060"/>
                </a:solidFill>
                <a:latin typeface="HG丸ｺﾞｼｯｸM-PRO" panose="020F0600000000000000" pitchFamily="50" charset="-128"/>
                <a:ea typeface="HG丸ｺﾞｼｯｸM-PRO" panose="020F0600000000000000" pitchFamily="50" charset="-128"/>
                <a:cs typeface="Times New Roman"/>
              </a:rPr>
              <a:t>から事前申し込み</a:t>
            </a: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p:txBody>
      </p:sp>
      <p:sp>
        <p:nvSpPr>
          <p:cNvPr id="1230" name="角丸四角形吹き出し 3"/>
          <p:cNvSpPr/>
          <p:nvPr/>
        </p:nvSpPr>
        <p:spPr>
          <a:xfrm>
            <a:off x="1638655" y="8217201"/>
            <a:ext cx="1983677" cy="242152"/>
          </a:xfrm>
          <a:prstGeom prst="wedgeRoundRectCallout">
            <a:avLst>
              <a:gd name="adj1" fmla="val 26842"/>
              <a:gd name="adj2" fmla="val 52869"/>
              <a:gd name="adj3" fmla="val 16667"/>
            </a:avLst>
          </a:prstGeom>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r>
              <a:rPr kumimoji="1" lang="ja-JP" altLang="en-US" sz="1200" dirty="0"/>
              <a:t>女性向け相談ブース設置</a:t>
            </a:r>
          </a:p>
        </p:txBody>
      </p:sp>
      <p:sp>
        <p:nvSpPr>
          <p:cNvPr id="1231" name="スライド番号プレースホルダー 1"/>
          <p:cNvSpPr>
            <a:spLocks noGrp="1"/>
          </p:cNvSpPr>
          <p:nvPr>
            <p:ph type="sldNum" sz="quarter" idx="12"/>
          </p:nvPr>
        </p:nvSpPr>
        <p:spPr>
          <a:xfrm>
            <a:off x="1988840" y="9561512"/>
            <a:ext cx="1600200" cy="527402"/>
          </a:xfrm>
        </p:spPr>
        <p:txBody>
          <a:bodyPr/>
          <a:lstStyle/>
          <a:p>
            <a:r>
              <a:rPr lang="ja-JP" altLang="en-US" dirty="0">
                <a:solidFill>
                  <a:srgbClr val="002060"/>
                </a:solidFill>
              </a:rPr>
              <a:t>７</a:t>
            </a:r>
            <a:endParaRPr kumimoji="1" lang="ja-JP" altLang="en-US" dirty="0">
              <a:solidFill>
                <a:srgbClr val="002060"/>
              </a:solidFill>
            </a:endParaRPr>
          </a:p>
        </p:txBody>
      </p:sp>
      <p:pic>
        <p:nvPicPr>
          <p:cNvPr id="1232" name="図 20"/>
          <p:cNvPicPr>
            <a:picLocks noChangeAspect="1"/>
          </p:cNvPicPr>
          <p:nvPr/>
        </p:nvPicPr>
        <p:blipFill>
          <a:blip r:embed="rId1"/>
          <a:stretch>
            <a:fillRect/>
          </a:stretch>
        </p:blipFill>
        <p:spPr>
          <a:xfrm>
            <a:off x="5236156" y="741098"/>
            <a:ext cx="1545898" cy="589452"/>
          </a:xfrm>
          <a:prstGeom prst="rect">
            <a:avLst/>
          </a:prstGeom>
        </p:spPr>
      </p:pic>
      <p:sp>
        <p:nvSpPr>
          <p:cNvPr id="1233" name="正方形/長方形 1"/>
          <p:cNvSpPr/>
          <p:nvPr/>
        </p:nvSpPr>
        <p:spPr>
          <a:xfrm>
            <a:off x="20561" y="1374257"/>
            <a:ext cx="410979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Ins="0">
            <a:spAutoFit/>
          </a:bodyPr>
          <a:lstStyle/>
          <a:p>
            <a:pPr indent="152400">
              <a:spcAft>
                <a:spcPts val="0"/>
              </a:spcAft>
            </a:pPr>
            <a:r>
              <a:rPr lang="ja-JP" altLang="en-US" sz="1400" dirty="0">
                <a:solidFill>
                  <a:srgbClr val="002060"/>
                </a:solidFill>
                <a:latin typeface="ＭＳ Ｐゴシック"/>
                <a:ea typeface="HG丸ｺﾞｼｯｸM-PRO"/>
                <a:cs typeface="Times New Roman"/>
              </a:rPr>
              <a:t>兵庫県</a:t>
            </a:r>
            <a:r>
              <a:rPr lang="ja-JP" altLang="ja-JP" sz="1400" dirty="0">
                <a:solidFill>
                  <a:srgbClr val="002060"/>
                </a:solidFill>
                <a:latin typeface="ＭＳ Ｐゴシック"/>
                <a:ea typeface="HG丸ｺﾞｼｯｸM-PRO"/>
                <a:cs typeface="Times New Roman"/>
              </a:rPr>
              <a:t>は、</a:t>
            </a:r>
            <a:r>
              <a:rPr lang="ja-JP" altLang="en-US" sz="1400" dirty="0">
                <a:solidFill>
                  <a:srgbClr val="002060"/>
                </a:solidFill>
                <a:latin typeface="ＭＳ Ｐゴシック"/>
                <a:ea typeface="HG丸ｺﾞｼｯｸM-PRO"/>
                <a:cs typeface="Times New Roman"/>
              </a:rPr>
              <a:t>「日本の縮図」ともいわれるように、多様な自然環境を有しています。文化的、歴史的に形成された５つの地域“五国”（摂津・播磨・但馬・丹波・淡路）で構成され、それぞれの地域が特色のある農業を展開しています。</a:t>
            </a:r>
            <a:endParaRPr lang="en-US" altLang="ja-JP" sz="1400" dirty="0">
              <a:solidFill>
                <a:srgbClr val="002060"/>
              </a:solidFill>
              <a:latin typeface="ＭＳ Ｐゴシック"/>
              <a:ea typeface="HG丸ｺﾞｼｯｸM-PRO"/>
              <a:cs typeface="Times New Roman"/>
            </a:endParaRPr>
          </a:p>
        </p:txBody>
      </p:sp>
      <p:pic>
        <p:nvPicPr>
          <p:cNvPr id="1234" name="図 2"/>
          <p:cNvPicPr>
            <a:picLocks noChangeAspect="1"/>
          </p:cNvPicPr>
          <p:nvPr/>
        </p:nvPicPr>
        <p:blipFill>
          <a:blip r:embed="rId2"/>
          <a:stretch>
            <a:fillRect/>
          </a:stretch>
        </p:blipFill>
        <p:spPr>
          <a:xfrm>
            <a:off x="4154416" y="1329797"/>
            <a:ext cx="2705661" cy="3937449"/>
          </a:xfrm>
          <a:prstGeom prst="rect">
            <a:avLst/>
          </a:prstGeom>
        </p:spPr>
      </p:pic>
      <p:sp>
        <p:nvSpPr>
          <p:cNvPr id="1235" name="正方形/長方形 4"/>
          <p:cNvSpPr/>
          <p:nvPr/>
        </p:nvSpPr>
        <p:spPr>
          <a:xfrm>
            <a:off x="-19163" y="5585494"/>
            <a:ext cx="4621778" cy="338554"/>
          </a:xfrm>
          <a:prstGeom prst="rect">
            <a:avLst/>
          </a:prstGeom>
        </p:spPr>
        <p:txBody>
          <a:bodyPr wrap="none">
            <a:spAutoFit/>
          </a:bodyPr>
          <a:lstStyle/>
          <a:p>
            <a:r>
              <a:rPr lang="ja-JP" altLang="ja-JP" sz="1600" dirty="0">
                <a:solidFill>
                  <a:srgbClr val="002060"/>
                </a:solidFill>
                <a:latin typeface="ＭＳ ゴシック" panose="020B0609070205080204" pitchFamily="49" charset="-128"/>
                <a:ea typeface="ＭＳ ゴシック" panose="020B0609070205080204" pitchFamily="49" charset="-128"/>
              </a:rPr>
              <a:t>◆先輩就農者の状況</a:t>
            </a:r>
            <a:r>
              <a:rPr lang="ja-JP" altLang="en-US" sz="1600" dirty="0">
                <a:solidFill>
                  <a:srgbClr val="002060"/>
                </a:solidFill>
                <a:latin typeface="ＭＳ ゴシック" panose="020B0609070205080204" pitchFamily="49" charset="-128"/>
                <a:ea typeface="ＭＳ ゴシック" panose="020B0609070205080204" pitchFamily="49" charset="-128"/>
              </a:rPr>
              <a:t>　</a:t>
            </a:r>
            <a:r>
              <a:rPr lang="en-US" altLang="ja-JP" sz="1200" dirty="0">
                <a:solidFill>
                  <a:srgbClr val="002060"/>
                </a:solidFill>
                <a:latin typeface="ＭＳ ゴシック" panose="020B0609070205080204" pitchFamily="49" charset="-128"/>
                <a:ea typeface="ＭＳ ゴシック" panose="020B0609070205080204" pitchFamily="49" charset="-128"/>
              </a:rPr>
              <a:t>※HP</a:t>
            </a:r>
            <a:r>
              <a:rPr lang="ja-JP" altLang="en-US" sz="1200" dirty="0">
                <a:solidFill>
                  <a:srgbClr val="002060"/>
                </a:solidFill>
                <a:latin typeface="ＭＳ ゴシック" panose="020B0609070205080204" pitchFamily="49" charset="-128"/>
                <a:ea typeface="ＭＳ ゴシック" panose="020B0609070205080204" pitchFamily="49" charset="-128"/>
              </a:rPr>
              <a:t>では</a:t>
            </a:r>
            <a:r>
              <a:rPr lang="en-US" altLang="ja-JP" sz="1200" dirty="0">
                <a:solidFill>
                  <a:srgbClr val="002060"/>
                </a:solidFill>
                <a:latin typeface="ＭＳ ゴシック" panose="020B0609070205080204" pitchFamily="49" charset="-128"/>
                <a:ea typeface="ＭＳ ゴシック" panose="020B0609070205080204" pitchFamily="49" charset="-128"/>
              </a:rPr>
              <a:t>100</a:t>
            </a:r>
            <a:r>
              <a:rPr lang="ja-JP" altLang="en-US" sz="1200" dirty="0">
                <a:solidFill>
                  <a:srgbClr val="002060"/>
                </a:solidFill>
                <a:latin typeface="ＭＳ ゴシック" panose="020B0609070205080204" pitchFamily="49" charset="-128"/>
                <a:ea typeface="ＭＳ ゴシック" panose="020B0609070205080204" pitchFamily="49" charset="-128"/>
              </a:rPr>
              <a:t>名を超える事例掲載中</a:t>
            </a:r>
            <a:endParaRPr lang="en-US" altLang="ja-JP" dirty="0">
              <a:solidFill>
                <a:srgbClr val="002060"/>
              </a:solidFill>
              <a:latin typeface="ＭＳ ゴシック" panose="020B0609070205080204" pitchFamily="49" charset="-128"/>
              <a:ea typeface="ＭＳ ゴシック" panose="020B0609070205080204" pitchFamily="49" charset="-128"/>
            </a:endParaRPr>
          </a:p>
        </p:txBody>
      </p:sp>
      <p:pic>
        <p:nvPicPr>
          <p:cNvPr id="1236" name="Picture 2" descr="IMG_1555"/>
          <p:cNvPicPr>
            <a:picLocks noChangeAspect="1" noChangeArrowheads="1"/>
          </p:cNvPicPr>
          <p:nvPr/>
        </p:nvPicPr>
        <p:blipFill>
          <a:blip r:embed="rId3"/>
          <a:srcRect t="-6177"/>
          <a:stretch>
            <a:fillRect/>
          </a:stretch>
        </p:blipFill>
        <p:spPr>
          <a:xfrm>
            <a:off x="4689890" y="4077360"/>
            <a:ext cx="2322711" cy="1767899"/>
          </a:xfrm>
          <a:prstGeom prst="ellipse">
            <a:avLst/>
          </a:prstGeom>
          <a:ln>
            <a:noFill/>
          </a:ln>
          <a:effectLst>
            <a:softEdge rad="112500"/>
          </a:effectLst>
        </p:spPr>
      </p:pic>
      <p:sp>
        <p:nvSpPr>
          <p:cNvPr id="1237" name="タイトル 1"/>
          <p:cNvSpPr txBox="1"/>
          <p:nvPr/>
        </p:nvSpPr>
        <p:spPr>
          <a:xfrm>
            <a:off x="4965830" y="5122284"/>
            <a:ext cx="1770829" cy="550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a:effectLst>
                  <a:glow rad="101600">
                    <a:schemeClr val="tx1">
                      <a:lumMod val="50000"/>
                      <a:lumOff val="50000"/>
                      <a:alpha val="40000"/>
                    </a:schemeClr>
                  </a:glow>
                  <a:outerShdw blurRad="50800" dist="38100" dir="18900000" algn="bl" rotWithShape="0">
                    <a:schemeClr val="tx1">
                      <a:lumMod val="50000"/>
                      <a:lumOff val="50000"/>
                      <a:alpha val="40000"/>
                    </a:schemeClr>
                  </a:outerShdw>
                </a:effectLst>
                <a:latin typeface="HG丸ｺﾞｼｯｸM-PRO" panose="020F0600000000000000" pitchFamily="50" charset="-128"/>
                <a:ea typeface="HG丸ｺﾞｼｯｸM-PRO" panose="020F0600000000000000" pitchFamily="50" charset="-128"/>
              </a:rPr>
              <a:t>タマネギの収穫作業（南あわじ市）</a:t>
            </a:r>
          </a:p>
        </p:txBody>
      </p:sp>
      <p:pic>
        <p:nvPicPr>
          <p:cNvPr id="1238" name="図 5"/>
          <p:cNvPicPr>
            <a:picLocks noChangeAspect="1"/>
          </p:cNvPicPr>
          <p:nvPr/>
        </p:nvPicPr>
        <p:blipFill>
          <a:blip r:embed="rId4"/>
          <a:srcRect l="17146" t="3458" r="24825" b="52774"/>
          <a:stretch>
            <a:fillRect/>
          </a:stretch>
        </p:blipFill>
        <p:spPr>
          <a:xfrm>
            <a:off x="666028" y="5967657"/>
            <a:ext cx="2442913" cy="2072915"/>
          </a:xfrm>
          <a:prstGeom prst="rect">
            <a:avLst/>
          </a:prstGeom>
        </p:spPr>
      </p:pic>
      <p:pic>
        <p:nvPicPr>
          <p:cNvPr id="1239" name="図 10"/>
          <p:cNvPicPr>
            <a:picLocks noChangeAspect="1"/>
          </p:cNvPicPr>
          <p:nvPr/>
        </p:nvPicPr>
        <p:blipFill>
          <a:blip r:embed="rId5"/>
          <a:srcRect l="18500" t="3040" r="33003" b="52800"/>
          <a:stretch>
            <a:fillRect/>
          </a:stretch>
        </p:blipFill>
        <p:spPr>
          <a:xfrm>
            <a:off x="3218220" y="5951483"/>
            <a:ext cx="2093881" cy="2145102"/>
          </a:xfrm>
          <a:prstGeom prst="rect">
            <a:avLst/>
          </a:prstGeom>
        </p:spPr>
      </p:pic>
      <p:pic>
        <p:nvPicPr>
          <p:cNvPr id="1240" name="図 21"/>
          <p:cNvPicPr>
            <a:picLocks noChangeAspect="1"/>
          </p:cNvPicPr>
          <p:nvPr/>
        </p:nvPicPr>
        <p:blipFill>
          <a:blip r:embed="rId6"/>
          <a:stretch>
            <a:fillRect/>
          </a:stretch>
        </p:blipFill>
        <p:spPr>
          <a:xfrm>
            <a:off x="5165628" y="8026909"/>
            <a:ext cx="1693485" cy="1901607"/>
          </a:xfrm>
          <a:prstGeom prst="rect">
            <a:avLst/>
          </a:prstGeom>
        </p:spPr>
      </p:pic>
    </p:spTree>
    <p:extLst>
      <p:ext uri="{BB962C8B-B14F-4D97-AF65-F5344CB8AC3E}">
        <p14:creationId xmlns:p14="http://schemas.microsoft.com/office/powerpoint/2010/main" val="286180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6" name="片側の 2 つの角を丸めた四角形 1"/>
          <p:cNvSpPr/>
          <p:nvPr/>
        </p:nvSpPr>
        <p:spPr>
          <a:xfrm>
            <a:off x="44623" y="56456"/>
            <a:ext cx="6759227" cy="7704856"/>
          </a:xfrm>
          <a:prstGeom prst="round2SameRect">
            <a:avLst>
              <a:gd name="adj1" fmla="val 4424"/>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zh-TW" altLang="en-US" b="1" kern="100" dirty="0">
                <a:solidFill>
                  <a:srgbClr val="002060"/>
                </a:solidFill>
                <a:ea typeface="ＭＳ ゴシック"/>
                <a:cs typeface="Times New Roman"/>
              </a:rPr>
              <a:t>◆就農研修制度</a:t>
            </a:r>
            <a:r>
              <a:rPr lang="ja-JP" altLang="en-US" b="1" kern="100" dirty="0">
                <a:solidFill>
                  <a:srgbClr val="002060"/>
                </a:solidFill>
                <a:ea typeface="ＭＳ ゴシック"/>
                <a:cs typeface="Times New Roman"/>
              </a:rPr>
              <a:t>　</a:t>
            </a:r>
            <a:r>
              <a:rPr lang="en-US" altLang="ja-JP" b="1" kern="100" dirty="0">
                <a:solidFill>
                  <a:srgbClr val="002060"/>
                </a:solidFill>
                <a:ea typeface="ＭＳ ゴシック"/>
                <a:cs typeface="Times New Roman"/>
              </a:rPr>
              <a:t>※</a:t>
            </a:r>
            <a:r>
              <a:rPr lang="ja-JP" altLang="en-US" b="1" kern="100" dirty="0">
                <a:solidFill>
                  <a:srgbClr val="002060"/>
                </a:solidFill>
                <a:ea typeface="ＭＳ ゴシック"/>
                <a:cs typeface="Times New Roman"/>
              </a:rPr>
              <a:t>募集は各機関</a:t>
            </a:r>
            <a:r>
              <a:rPr lang="en-US" altLang="ja-JP" b="1" kern="100" dirty="0">
                <a:solidFill>
                  <a:srgbClr val="002060"/>
                </a:solidFill>
                <a:ea typeface="ＭＳ ゴシック"/>
                <a:cs typeface="Times New Roman"/>
              </a:rPr>
              <a:t>HP</a:t>
            </a:r>
            <a:r>
              <a:rPr lang="ja-JP" altLang="en-US" b="1" kern="100" dirty="0">
                <a:solidFill>
                  <a:srgbClr val="002060"/>
                </a:solidFill>
                <a:ea typeface="ＭＳ ゴシック"/>
                <a:cs typeface="Times New Roman"/>
              </a:rPr>
              <a:t>で行います。</a:t>
            </a:r>
            <a:endParaRPr lang="zh-TW" altLang="en-US" b="1" kern="100" dirty="0">
              <a:solidFill>
                <a:srgbClr val="002060"/>
              </a:solidFill>
              <a:ea typeface="ＭＳ ゴシック"/>
              <a:cs typeface="Times New Roman"/>
            </a:endParaRPr>
          </a:p>
          <a:p>
            <a:pPr algn="l">
              <a:spcAft>
                <a:spcPts val="0"/>
              </a:spcAft>
            </a:pPr>
            <a:endParaRPr lang="en-US" altLang="ja-JP" sz="1400" kern="100" dirty="0">
              <a:solidFill>
                <a:srgbClr val="002060"/>
              </a:solidFill>
              <a:latin typeface="HG丸ｺﾞｼｯｸM-PRO" panose="020F0600000000000000" pitchFamily="50" charset="-128"/>
              <a:ea typeface="HG丸ｺﾞｼｯｸM-PRO" panose="020F0600000000000000" pitchFamily="50" charset="-128"/>
              <a:cs typeface="Times New Roman"/>
            </a:endParaRPr>
          </a:p>
          <a:p>
            <a:pPr algn="l">
              <a:spcAft>
                <a:spcPts val="0"/>
              </a:spcAft>
            </a:pPr>
            <a:endParaRPr lang="en-US" altLang="ja-JP" sz="1400" kern="100" dirty="0">
              <a:latin typeface="HG丸ｺﾞｼｯｸM-PRO" panose="020F0600000000000000" pitchFamily="50" charset="-128"/>
              <a:ea typeface="HG丸ｺﾞｼｯｸM-PRO" panose="020F0600000000000000" pitchFamily="50" charset="-128"/>
              <a:cs typeface="Times New Roman"/>
            </a:endParaRPr>
          </a:p>
        </p:txBody>
      </p:sp>
      <p:sp>
        <p:nvSpPr>
          <p:cNvPr id="1247" name="片側の 2 つの角を丸めた四角形 8"/>
          <p:cNvSpPr/>
          <p:nvPr/>
        </p:nvSpPr>
        <p:spPr>
          <a:xfrm>
            <a:off x="-24769" y="7736599"/>
            <a:ext cx="2661681" cy="2168401"/>
          </a:xfrm>
          <a:prstGeom prst="round2SameRect">
            <a:avLst>
              <a:gd name="adj1" fmla="val 0"/>
              <a:gd name="adj2" fmla="val 2522"/>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【お問い合わせ先】</a:t>
            </a:r>
            <a:endParaRPr lang="en-US" alt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endParaRPr>
          </a:p>
          <a:p>
            <a:r>
              <a:rPr lang="ja-JP" altLang="en-US" sz="1400" kern="100" dirty="0">
                <a:solidFill>
                  <a:srgbClr val="002060"/>
                </a:solidFill>
                <a:latin typeface="ＭＳ ゴシック" panose="020B0609070205080204" pitchFamily="49" charset="-128"/>
                <a:ea typeface="ＭＳ ゴシック" panose="020B0609070205080204" pitchFamily="49" charset="-128"/>
                <a:cs typeface="Times New Roman"/>
              </a:rPr>
              <a:t>ひょうご就農支援センター                       ℡：</a:t>
            </a:r>
            <a:r>
              <a:rPr lang="en-US" altLang="ja-JP" sz="1400" kern="100" dirty="0">
                <a:solidFill>
                  <a:srgbClr val="002060"/>
                </a:solidFill>
                <a:latin typeface="ＭＳ ゴシック" panose="020B0609070205080204" pitchFamily="49" charset="-128"/>
                <a:ea typeface="ＭＳ ゴシック" panose="020B0609070205080204" pitchFamily="49" charset="-128"/>
                <a:cs typeface="Times New Roman"/>
              </a:rPr>
              <a:t>078-392-1222</a:t>
            </a:r>
          </a:p>
          <a:p>
            <a:pPr algn="l">
              <a:spcAft>
                <a:spcPts val="0"/>
              </a:spcAft>
            </a:pPr>
            <a:r>
              <a:rPr lang="ja-JP" altLang="en-US"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兵庫県農林水産部農業経営課　　　　　 　　　　　℡：</a:t>
            </a:r>
            <a:r>
              <a:rPr lang="en-US" alt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rPr>
              <a:t>078-362-9194</a:t>
            </a:r>
            <a:endParaRPr lang="en-US" altLang="ja-JP" sz="1400" kern="100" dirty="0">
              <a:solidFill>
                <a:srgbClr val="002060"/>
              </a:solidFill>
              <a:latin typeface="ＭＳ ゴシック" panose="020B0609070205080204" pitchFamily="49" charset="-128"/>
              <a:ea typeface="ＭＳ ゴシック" panose="020B0609070205080204" pitchFamily="49" charset="-128"/>
              <a:cs typeface="Times New Roman"/>
            </a:endParaRPr>
          </a:p>
          <a:p>
            <a:pPr algn="l">
              <a:spcAft>
                <a:spcPts val="0"/>
              </a:spcAft>
            </a:pPr>
            <a:endParaRPr lang="en-US" altLang="ja-JP" sz="1400" kern="100" dirty="0">
              <a:solidFill>
                <a:srgbClr val="002060"/>
              </a:solidFill>
              <a:effectLst/>
              <a:latin typeface="ＭＳ ゴシック" panose="020B0609070205080204" pitchFamily="49" charset="-128"/>
              <a:ea typeface="ＭＳ ゴシック" panose="020B0609070205080204" pitchFamily="49" charset="-128"/>
              <a:cs typeface="Times New Roman"/>
            </a:endParaRPr>
          </a:p>
          <a:p>
            <a:pPr algn="l">
              <a:spcAft>
                <a:spcPts val="0"/>
              </a:spcAft>
            </a:pPr>
            <a:r>
              <a:rPr lang="ja-JP" altLang="en-US" sz="1400" kern="100" dirty="0">
                <a:solidFill>
                  <a:srgbClr val="002060"/>
                </a:solidFill>
                <a:effectLst/>
                <a:latin typeface="HG丸ｺﾞｼｯｸM-PRO" panose="020F0600000000000000" pitchFamily="50" charset="-128"/>
                <a:ea typeface="HG丸ｺﾞｼｯｸM-PRO" panose="020F0600000000000000" pitchFamily="50" charset="-128"/>
                <a:cs typeface="Times New Roman"/>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graphicFrame>
        <p:nvGraphicFramePr>
          <p:cNvPr id="1248" name="表 2"/>
          <p:cNvGraphicFramePr>
            <a:graphicFrameLocks noGrp="1"/>
          </p:cNvGraphicFramePr>
          <p:nvPr>
            <p:extLst>
              <p:ext uri="{D42A27DB-BD31-4B8C-83A1-F6EECF244321}">
                <p14:modId xmlns:p14="http://schemas.microsoft.com/office/powerpoint/2010/main" val="220810594"/>
              </p:ext>
            </p:extLst>
          </p:nvPr>
        </p:nvGraphicFramePr>
        <p:xfrm>
          <a:off x="111099" y="657244"/>
          <a:ext cx="6629990" cy="7003981"/>
        </p:xfrm>
        <a:graphic>
          <a:graphicData uri="http://schemas.openxmlformats.org/drawingml/2006/table">
            <a:tbl>
              <a:tblPr firstRow="1" bandRow="1">
                <a:tableStyleId>{5C22544A-7EE6-4342-B048-85BDC9FD1C3A}</a:tableStyleId>
              </a:tblPr>
              <a:tblGrid>
                <a:gridCol w="257770">
                  <a:extLst>
                    <a:ext uri="{9D8B030D-6E8A-4147-A177-3AD203B41FA5}"/>
                  </a:extLst>
                </a:gridCol>
                <a:gridCol w="1594555">
                  <a:extLst>
                    <a:ext uri="{9D8B030D-6E8A-4147-A177-3AD203B41FA5}"/>
                  </a:extLst>
                </a:gridCol>
                <a:gridCol w="2098547">
                  <a:extLst>
                    <a:ext uri="{9D8B030D-6E8A-4147-A177-3AD203B41FA5}"/>
                  </a:extLst>
                </a:gridCol>
                <a:gridCol w="1775817">
                  <a:extLst>
                    <a:ext uri="{9D8B030D-6E8A-4147-A177-3AD203B41FA5}"/>
                  </a:extLst>
                </a:gridCol>
                <a:gridCol w="903301">
                  <a:extLst>
                    <a:ext uri="{9D8B030D-6E8A-4147-A177-3AD203B41FA5}"/>
                  </a:extLst>
                </a:gridCol>
              </a:tblGrid>
              <a:tr h="226824">
                <a:tc gridSpan="2">
                  <a:txBody>
                    <a:bodyPr/>
                    <a:lstStyle/>
                    <a:p>
                      <a:pPr algn="ctr"/>
                      <a:r>
                        <a:rPr kumimoji="1" lang="ja-JP" altLang="en-US" sz="1200" dirty="0"/>
                        <a:t>研修名</a:t>
                      </a:r>
                    </a:p>
                  </a:txBody>
                  <a:tcPr/>
                </a:tc>
                <a:tc hMerge="1">
                  <a:txBody>
                    <a:bodyPr/>
                    <a:lstStyle/>
                    <a:p>
                      <a:endParaRPr kumimoji="1" lang="ja-JP" altLang="en-US"/>
                    </a:p>
                  </a:txBody>
                  <a:tcPr/>
                </a:tc>
                <a:tc>
                  <a:txBody>
                    <a:bodyPr/>
                    <a:lstStyle/>
                    <a:p>
                      <a:pPr algn="ctr"/>
                      <a:r>
                        <a:rPr kumimoji="1" lang="ja-JP" altLang="en-US" sz="1200" dirty="0"/>
                        <a:t>内容</a:t>
                      </a:r>
                    </a:p>
                  </a:txBody>
                  <a:tcPr/>
                </a:tc>
                <a:tc>
                  <a:txBody>
                    <a:bodyPr/>
                    <a:lstStyle/>
                    <a:p>
                      <a:pPr algn="ctr"/>
                      <a:r>
                        <a:rPr kumimoji="1" lang="ja-JP" altLang="en-US" sz="1200" dirty="0"/>
                        <a:t>開催日程</a:t>
                      </a:r>
                    </a:p>
                  </a:txBody>
                  <a:tcPr/>
                </a:tc>
                <a:tc>
                  <a:txBody>
                    <a:bodyPr/>
                    <a:lstStyle/>
                    <a:p>
                      <a:pPr algn="ctr"/>
                      <a:r>
                        <a:rPr kumimoji="1" lang="ja-JP" altLang="en-US" sz="1200" dirty="0"/>
                        <a:t>実施機関</a:t>
                      </a:r>
                    </a:p>
                  </a:txBody>
                  <a:tcPr/>
                </a:tc>
                <a:extLst>
                  <a:ext uri="{0D108BD9-81ED-4DB2-BD59-A6C34878D82A}"/>
                </a:extLst>
              </a:tr>
              <a:tr h="370840">
                <a:tc gridSpan="2">
                  <a:txBody>
                    <a:bodyPr/>
                    <a:lstStyle/>
                    <a:p>
                      <a:r>
                        <a:rPr kumimoji="1" lang="ja-JP" altLang="en-US" sz="1050" dirty="0"/>
                        <a:t>農業インターンシップ研修</a:t>
                      </a:r>
                    </a:p>
                  </a:txBody>
                  <a:tcPr/>
                </a:tc>
                <a:tc hMerge="1">
                  <a:txBody>
                    <a:bodyPr/>
                    <a:lstStyle/>
                    <a:p>
                      <a:endParaRPr kumimoji="1" lang="ja-JP" altLang="en-US"/>
                    </a:p>
                  </a:txBody>
                  <a:tcPr/>
                </a:tc>
                <a:tc>
                  <a:txBody>
                    <a:bodyPr/>
                    <a:lstStyle/>
                    <a:p>
                      <a:r>
                        <a:rPr kumimoji="1" lang="ja-JP" altLang="en-US" sz="1000" dirty="0"/>
                        <a:t>農業体験を通じて、就農イメージを醸成する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j-ea"/>
                          <a:ea typeface="+mj-ea"/>
                          <a:cs typeface="+mn-cs"/>
                        </a:rPr>
                        <a:t>随時</a:t>
                      </a:r>
                      <a:endParaRPr kumimoji="1" lang="en-US" altLang="ja-JP" sz="1000" b="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j-ea"/>
                          <a:ea typeface="+mj-ea"/>
                          <a:cs typeface="+mn-cs"/>
                        </a:rPr>
                        <a:t>短期</a:t>
                      </a:r>
                      <a:r>
                        <a:rPr kumimoji="1" lang="en-US" altLang="ja-JP" sz="1000" b="0" i="0" u="none" strike="noStrike" kern="1200" cap="none" spc="0" normalizeH="0" baseline="0" noProof="0" dirty="0">
                          <a:ln>
                            <a:noFill/>
                          </a:ln>
                          <a:solidFill>
                            <a:prstClr val="black"/>
                          </a:solidFill>
                          <a:effectLst/>
                          <a:uLnTx/>
                          <a:uFillTx/>
                          <a:latin typeface="+mj-ea"/>
                          <a:ea typeface="+mj-ea"/>
                          <a:cs typeface="+mn-cs"/>
                        </a:rPr>
                        <a:t>7</a:t>
                      </a:r>
                      <a:r>
                        <a:rPr kumimoji="1" lang="ja-JP" altLang="en-US" sz="1000" b="0" i="0" u="none" strike="noStrike" kern="1200" cap="none" spc="0" normalizeH="0" baseline="0" noProof="0" dirty="0">
                          <a:ln>
                            <a:noFill/>
                          </a:ln>
                          <a:solidFill>
                            <a:prstClr val="black"/>
                          </a:solidFill>
                          <a:effectLst/>
                          <a:uLnTx/>
                          <a:uFillTx/>
                          <a:latin typeface="+mj-ea"/>
                          <a:ea typeface="+mj-ea"/>
                          <a:cs typeface="+mn-cs"/>
                        </a:rPr>
                        <a:t>日、中期</a:t>
                      </a:r>
                      <a:r>
                        <a:rPr kumimoji="1" lang="en-US" altLang="ja-JP" sz="1000" b="0" i="0" u="none" strike="noStrike" kern="1200" cap="none" spc="0" normalizeH="0" baseline="0" noProof="0" dirty="0">
                          <a:ln>
                            <a:noFill/>
                          </a:ln>
                          <a:solidFill>
                            <a:prstClr val="black"/>
                          </a:solidFill>
                          <a:effectLst/>
                          <a:uLnTx/>
                          <a:uFillTx/>
                          <a:latin typeface="+mj-ea"/>
                          <a:ea typeface="+mj-ea"/>
                          <a:cs typeface="+mn-cs"/>
                        </a:rPr>
                        <a:t>20</a:t>
                      </a:r>
                      <a:r>
                        <a:rPr kumimoji="1" lang="ja-JP" altLang="en-US" sz="1000" b="0" i="0" u="none" strike="noStrike" kern="1200" cap="none" spc="0" normalizeH="0" baseline="0" noProof="0" dirty="0">
                          <a:ln>
                            <a:noFill/>
                          </a:ln>
                          <a:solidFill>
                            <a:prstClr val="black"/>
                          </a:solidFill>
                          <a:effectLst/>
                          <a:uLnTx/>
                          <a:uFillTx/>
                          <a:latin typeface="+mj-ea"/>
                          <a:ea typeface="+mj-ea"/>
                          <a:cs typeface="+mn-cs"/>
                        </a:rPr>
                        <a:t>日</a:t>
                      </a:r>
                    </a:p>
                  </a:txBody>
                  <a:tcPr/>
                </a:tc>
                <a:tc>
                  <a:txBody>
                    <a:bodyPr/>
                    <a:lstStyle/>
                    <a:p>
                      <a:r>
                        <a:rPr kumimoji="1" lang="ja-JP" altLang="en-US" sz="1050" dirty="0"/>
                        <a:t>（公社）ひょうご農林機構</a:t>
                      </a:r>
                    </a:p>
                  </a:txBody>
                  <a:tcPr anchor="ctr"/>
                </a:tc>
                <a:extLst>
                  <a:ext uri="{0D108BD9-81ED-4DB2-BD59-A6C34878D82A}"/>
                </a:extLst>
              </a:tr>
              <a:tr h="370840">
                <a:tc gridSpan="2">
                  <a:txBody>
                    <a:bodyPr/>
                    <a:lstStyle/>
                    <a:p>
                      <a:r>
                        <a:rPr kumimoji="1" lang="ja-JP" altLang="en-US" sz="1050" dirty="0">
                          <a:solidFill>
                            <a:srgbClr val="FF0000"/>
                          </a:solidFill>
                        </a:rPr>
                        <a:t>★</a:t>
                      </a:r>
                      <a:r>
                        <a:rPr kumimoji="1" lang="ja-JP" altLang="en-US" sz="1050" dirty="0"/>
                        <a:t>新規就農者等育成研修（実践研修）</a:t>
                      </a:r>
                      <a:endParaRPr kumimoji="1" lang="en-US" altLang="ja-JP" sz="1050" dirty="0"/>
                    </a:p>
                    <a:p>
                      <a:r>
                        <a:rPr kumimoji="1" lang="en-US" altLang="ja-JP" sz="1050" dirty="0"/>
                        <a:t>【</a:t>
                      </a:r>
                      <a:r>
                        <a:rPr kumimoji="1" lang="ja-JP" altLang="en-US" sz="1050" dirty="0"/>
                        <a:t>長期研修</a:t>
                      </a:r>
                      <a:r>
                        <a:rPr kumimoji="1" lang="en-US" altLang="ja-JP" sz="1050" dirty="0"/>
                        <a:t>】</a:t>
                      </a:r>
                    </a:p>
                  </a:txBody>
                  <a:tcPr/>
                </a:tc>
                <a:tc hMerge="1">
                  <a:txBody>
                    <a:bodyPr/>
                    <a:lstStyle/>
                    <a:p>
                      <a:endParaRPr kumimoji="1" lang="ja-JP" altLang="en-US"/>
                    </a:p>
                  </a:txBody>
                  <a:tcPr/>
                </a:tc>
                <a:tc>
                  <a:txBody>
                    <a:bodyPr/>
                    <a:lstStyle/>
                    <a:p>
                      <a:r>
                        <a:rPr kumimoji="1" lang="ja-JP" altLang="en-US" sz="1000" dirty="0"/>
                        <a:t>就農希望者を対象に農大の施設等を利用した実践的な研修</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j-ea"/>
                          <a:ea typeface="+mj-ea"/>
                          <a:cs typeface="+mn-cs"/>
                        </a:rPr>
                        <a:t>１年間（</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令和</a:t>
                      </a:r>
                      <a:r>
                        <a:rPr kumimoji="1" lang="en-US" altLang="ja-JP" sz="1000" b="0" i="0" u="none" strike="noStrike" kern="1200" cap="none" spc="0" normalizeH="0" baseline="0" noProof="0" dirty="0" smtClean="0">
                          <a:ln>
                            <a:noFill/>
                          </a:ln>
                          <a:solidFill>
                            <a:schemeClr val="tx1"/>
                          </a:solidFill>
                          <a:effectLst/>
                          <a:uLnTx/>
                          <a:uFillTx/>
                          <a:latin typeface="+mj-ea"/>
                          <a:ea typeface="+mj-ea"/>
                          <a:cs typeface="+mn-cs"/>
                        </a:rPr>
                        <a:t>4</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年</a:t>
                      </a:r>
                      <a:r>
                        <a:rPr kumimoji="1" lang="en-US" altLang="ja-JP" sz="1000" b="0" i="0" u="none" strike="noStrike" kern="1200" cap="none" spc="0" normalizeH="0" baseline="0" noProof="0" dirty="0" smtClean="0">
                          <a:ln>
                            <a:noFill/>
                          </a:ln>
                          <a:solidFill>
                            <a:schemeClr val="tx1"/>
                          </a:solidFill>
                          <a:effectLst/>
                          <a:uLnTx/>
                          <a:uFillTx/>
                          <a:latin typeface="+mj-ea"/>
                          <a:ea typeface="+mj-ea"/>
                          <a:cs typeface="+mn-cs"/>
                        </a:rPr>
                        <a:t>9</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月</a:t>
                      </a:r>
                      <a:r>
                        <a:rPr kumimoji="1" lang="en-US" altLang="ja-JP" sz="1000" b="0" i="0" u="none" strike="noStrike" kern="1200" cap="none" spc="0" normalizeH="0" baseline="0" noProof="0" dirty="0" smtClean="0">
                          <a:ln>
                            <a:noFill/>
                          </a:ln>
                          <a:solidFill>
                            <a:schemeClr val="tx1"/>
                          </a:solidFill>
                          <a:effectLst/>
                          <a:uLnTx/>
                          <a:uFillTx/>
                          <a:latin typeface="+mj-ea"/>
                          <a:ea typeface="+mj-ea"/>
                          <a:cs typeface="+mn-cs"/>
                        </a:rPr>
                        <a:t>1</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日</a:t>
                      </a:r>
                      <a:r>
                        <a:rPr kumimoji="1" lang="ja-JP" altLang="en-US" sz="1000" b="0" i="0" u="none" strike="noStrike" kern="1200" cap="none" spc="0" normalizeH="0" baseline="0" noProof="0" dirty="0">
                          <a:ln>
                            <a:noFill/>
                          </a:ln>
                          <a:solidFill>
                            <a:schemeClr val="tx1"/>
                          </a:solidFill>
                          <a:effectLst/>
                          <a:uLnTx/>
                          <a:uFillTx/>
                          <a:latin typeface="+mj-ea"/>
                          <a:ea typeface="+mj-ea"/>
                          <a:cs typeface="+mn-cs"/>
                        </a:rPr>
                        <a:t>～</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令和</a:t>
                      </a:r>
                      <a:r>
                        <a:rPr kumimoji="1" lang="en-US" altLang="ja-JP" sz="1000" b="0" i="0" u="none" strike="noStrike" kern="1200" cap="none" spc="0" normalizeH="0" baseline="0" noProof="0" dirty="0" smtClean="0">
                          <a:ln>
                            <a:noFill/>
                          </a:ln>
                          <a:solidFill>
                            <a:schemeClr val="tx1"/>
                          </a:solidFill>
                          <a:effectLst/>
                          <a:uLnTx/>
                          <a:uFillTx/>
                          <a:latin typeface="+mj-ea"/>
                          <a:ea typeface="+mj-ea"/>
                          <a:cs typeface="+mn-cs"/>
                        </a:rPr>
                        <a:t>5</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年</a:t>
                      </a:r>
                      <a:r>
                        <a:rPr kumimoji="1" lang="en-US" altLang="ja-JP" sz="1000" b="0" i="0" u="none" strike="noStrike" kern="1200" cap="none" spc="0" normalizeH="0" baseline="0" noProof="0" dirty="0" smtClean="0">
                          <a:ln>
                            <a:noFill/>
                          </a:ln>
                          <a:solidFill>
                            <a:schemeClr val="tx1"/>
                          </a:solidFill>
                          <a:effectLst/>
                          <a:uLnTx/>
                          <a:uFillTx/>
                          <a:latin typeface="+mj-ea"/>
                          <a:ea typeface="+mj-ea"/>
                          <a:cs typeface="+mn-cs"/>
                        </a:rPr>
                        <a:t>8</a:t>
                      </a:r>
                      <a:r>
                        <a:rPr kumimoji="1" lang="ja-JP" altLang="en-US" sz="1000" b="0" i="0" u="none" strike="noStrike" kern="1200" cap="none" spc="0" normalizeH="0" baseline="0" noProof="0" dirty="0" smtClean="0">
                          <a:ln>
                            <a:noFill/>
                          </a:ln>
                          <a:solidFill>
                            <a:schemeClr val="tx1"/>
                          </a:solidFill>
                          <a:effectLst/>
                          <a:uLnTx/>
                          <a:uFillTx/>
                          <a:latin typeface="+mj-ea"/>
                          <a:ea typeface="+mj-ea"/>
                          <a:cs typeface="+mn-cs"/>
                        </a:rPr>
                        <a:t>月</a:t>
                      </a:r>
                      <a:r>
                        <a:rPr kumimoji="1" lang="en-US" altLang="ja-JP" sz="1000" b="0" i="0" u="none" strike="noStrike" kern="1200" cap="none" spc="0" normalizeH="0" baseline="0" noProof="0" dirty="0">
                          <a:ln>
                            <a:noFill/>
                          </a:ln>
                          <a:solidFill>
                            <a:schemeClr val="tx1"/>
                          </a:solidFill>
                          <a:effectLst/>
                          <a:uLnTx/>
                          <a:uFillTx/>
                          <a:latin typeface="+mj-ea"/>
                          <a:ea typeface="+mj-ea"/>
                          <a:cs typeface="+mn-cs"/>
                        </a:rPr>
                        <a:t>31</a:t>
                      </a:r>
                      <a:r>
                        <a:rPr kumimoji="1" lang="ja-JP" altLang="en-US" sz="1000" b="0" i="0" u="none" strike="noStrike" kern="1200" cap="none" spc="0" normalizeH="0" baseline="0" noProof="0" dirty="0">
                          <a:ln>
                            <a:noFill/>
                          </a:ln>
                          <a:solidFill>
                            <a:schemeClr val="tx1"/>
                          </a:solidFill>
                          <a:effectLst/>
                          <a:uLnTx/>
                          <a:uFillTx/>
                          <a:latin typeface="+mj-ea"/>
                          <a:ea typeface="+mj-ea"/>
                          <a:cs typeface="+mn-cs"/>
                        </a:rPr>
                        <a:t>日）</a:t>
                      </a:r>
                    </a:p>
                  </a:txBody>
                  <a:tcPr/>
                </a:tc>
                <a:tc rowSpan="9">
                  <a:txBody>
                    <a:bodyPr/>
                    <a:lstStyle/>
                    <a:p>
                      <a:r>
                        <a:rPr kumimoji="1" lang="ja-JP" altLang="en-US" sz="1050" dirty="0"/>
                        <a:t>県立農業大学校</a:t>
                      </a:r>
                    </a:p>
                  </a:txBody>
                  <a:tcPr anchor="ctr"/>
                </a:tc>
                <a:extLst>
                  <a:ext uri="{0D108BD9-81ED-4DB2-BD59-A6C34878D82A}"/>
                </a:extLst>
              </a:tr>
              <a:tr h="370840">
                <a:tc rowSpan="8">
                  <a:txBody>
                    <a:bodyPr/>
                    <a:lstStyle/>
                    <a:p>
                      <a:pPr algn="ctr"/>
                      <a:r>
                        <a:rPr kumimoji="1" lang="ja-JP" altLang="en-US" sz="1050" dirty="0"/>
                        <a:t>就農チャレンジ研修（転職コース）</a:t>
                      </a:r>
                      <a:r>
                        <a:rPr kumimoji="1" lang="en-US" altLang="ja-JP" sz="1050" dirty="0"/>
                        <a:t>【</a:t>
                      </a:r>
                      <a:r>
                        <a:rPr kumimoji="1" lang="ja-JP" altLang="en-US" sz="1050" dirty="0"/>
                        <a:t>短期研修</a:t>
                      </a:r>
                      <a:r>
                        <a:rPr kumimoji="1" lang="en-US" altLang="ja-JP" sz="1050" dirty="0"/>
                        <a:t>】</a:t>
                      </a:r>
                      <a:endParaRPr kumimoji="1" lang="ja-JP" altLang="en-US" sz="1050" dirty="0"/>
                    </a:p>
                  </a:txBody>
                  <a:tcPr vert="wordArtVertRtl" anchor="ctr"/>
                </a:tc>
                <a:tc>
                  <a:txBody>
                    <a:bodyPr/>
                    <a:lstStyle/>
                    <a:p>
                      <a:r>
                        <a:rPr kumimoji="1" lang="ja-JP" altLang="en-US" sz="1000" dirty="0">
                          <a:solidFill>
                            <a:schemeClr val="tx1"/>
                          </a:solidFill>
                        </a:rPr>
                        <a:t>栽培技術基礎研修</a:t>
                      </a:r>
                      <a:endParaRPr kumimoji="1" lang="en-US" altLang="ja-JP" sz="1000" dirty="0">
                        <a:solidFill>
                          <a:schemeClr val="tx1"/>
                        </a:solidFill>
                      </a:endParaRPr>
                    </a:p>
                    <a:p>
                      <a:r>
                        <a:rPr kumimoji="1" lang="ja-JP" altLang="en-US" sz="1000" dirty="0">
                          <a:solidFill>
                            <a:schemeClr val="tx1"/>
                          </a:solidFill>
                        </a:rPr>
                        <a:t>①秋冬野菜</a:t>
                      </a:r>
                      <a:endParaRPr kumimoji="1" lang="en-US" altLang="ja-JP" sz="1000" dirty="0">
                        <a:solidFill>
                          <a:schemeClr val="tx1"/>
                        </a:solidFill>
                      </a:endParaRPr>
                    </a:p>
                    <a:p>
                      <a:r>
                        <a:rPr kumimoji="1" lang="ja-JP" altLang="en-US" sz="1000" dirty="0">
                          <a:solidFill>
                            <a:schemeClr val="tx1"/>
                          </a:solidFill>
                        </a:rPr>
                        <a:t>②春夏野菜</a:t>
                      </a:r>
                      <a:endParaRPr kumimoji="1" lang="en-US" altLang="ja-JP" sz="1000" dirty="0">
                        <a:solidFill>
                          <a:schemeClr val="tx1"/>
                        </a:solidFill>
                      </a:endParaRPr>
                    </a:p>
                    <a:p>
                      <a:r>
                        <a:rPr kumimoji="1" lang="ja-JP" altLang="en-US" sz="1000" dirty="0">
                          <a:solidFill>
                            <a:schemeClr val="tx1"/>
                          </a:solidFill>
                        </a:rPr>
                        <a:t>③水稲</a:t>
                      </a:r>
                      <a:endParaRPr kumimoji="1" lang="en-US" altLang="ja-JP" sz="1000" dirty="0">
                        <a:solidFill>
                          <a:schemeClr val="tx1"/>
                        </a:solidFill>
                      </a:endParaRPr>
                    </a:p>
                    <a:p>
                      <a:endParaRPr kumimoji="1" lang="en-US" altLang="ja-JP" sz="1000" dirty="0">
                        <a:solidFill>
                          <a:schemeClr val="tx1"/>
                        </a:solidFill>
                      </a:endParaRPr>
                    </a:p>
                    <a:p>
                      <a:endParaRPr kumimoji="1" lang="ja-JP" altLang="en-US" sz="1000" dirty="0">
                        <a:solidFill>
                          <a:schemeClr val="tx1"/>
                        </a:solidFill>
                      </a:endParaRPr>
                    </a:p>
                  </a:txBody>
                  <a:tcPr anchor="ctr"/>
                </a:tc>
                <a:tc>
                  <a:txBody>
                    <a:bodyPr/>
                    <a:lstStyle/>
                    <a:p>
                      <a:r>
                        <a:rPr kumimoji="1" lang="ja-JP" altLang="en-US" sz="1000" dirty="0">
                          <a:solidFill>
                            <a:schemeClr val="tx1"/>
                          </a:solidFill>
                        </a:rPr>
                        <a:t>野菜栽培・水稲に必要な知識や栽培技術向上のためのポイント</a:t>
                      </a:r>
                    </a:p>
                  </a:txBody>
                  <a:tcPr/>
                </a:tc>
                <a:tc>
                  <a:txBody>
                    <a:bodyPr/>
                    <a:lstStyle/>
                    <a:p>
                      <a:r>
                        <a:rPr kumimoji="1" lang="ja-JP" altLang="en-US" sz="1000" dirty="0">
                          <a:solidFill>
                            <a:schemeClr val="tx1"/>
                          </a:solidFill>
                          <a:latin typeface="+mj-ea"/>
                          <a:ea typeface="+mj-ea"/>
                        </a:rPr>
                        <a:t>①令和</a:t>
                      </a:r>
                      <a:r>
                        <a:rPr kumimoji="1" lang="en-US" altLang="ja-JP" sz="1000" dirty="0">
                          <a:solidFill>
                            <a:schemeClr val="tx1"/>
                          </a:solidFill>
                          <a:latin typeface="+mj-ea"/>
                          <a:ea typeface="+mj-ea"/>
                        </a:rPr>
                        <a:t>4</a:t>
                      </a:r>
                      <a:r>
                        <a:rPr kumimoji="1" lang="ja-JP" altLang="en-US" sz="1000" dirty="0" smtClean="0">
                          <a:solidFill>
                            <a:schemeClr val="tx1"/>
                          </a:solidFill>
                          <a:latin typeface="+mj-ea"/>
                          <a:ea typeface="+mj-ea"/>
                        </a:rPr>
                        <a:t>年</a:t>
                      </a:r>
                      <a:r>
                        <a:rPr kumimoji="1" lang="en-US" altLang="ja-JP" sz="1000" dirty="0" smtClean="0">
                          <a:solidFill>
                            <a:schemeClr val="tx1"/>
                          </a:solidFill>
                          <a:latin typeface="+mj-ea"/>
                          <a:ea typeface="+mj-ea"/>
                        </a:rPr>
                        <a:t>7</a:t>
                      </a:r>
                      <a:r>
                        <a:rPr kumimoji="1" lang="ja-JP" altLang="en-US" sz="1000" dirty="0" smtClean="0">
                          <a:solidFill>
                            <a:schemeClr val="tx1"/>
                          </a:solidFill>
                          <a:latin typeface="+mj-ea"/>
                          <a:ea typeface="+mj-ea"/>
                        </a:rPr>
                        <a:t>月</a:t>
                      </a:r>
                      <a:r>
                        <a:rPr kumimoji="1" lang="en-US" altLang="ja-JP" sz="1000" dirty="0">
                          <a:solidFill>
                            <a:schemeClr val="tx1"/>
                          </a:solidFill>
                          <a:latin typeface="+mj-ea"/>
                          <a:ea typeface="+mj-ea"/>
                        </a:rPr>
                        <a:t>21</a:t>
                      </a:r>
                      <a:r>
                        <a:rPr kumimoji="1" lang="ja-JP" altLang="en-US" sz="1000" dirty="0">
                          <a:solidFill>
                            <a:schemeClr val="tx1"/>
                          </a:solidFill>
                          <a:latin typeface="+mj-ea"/>
                          <a:ea typeface="+mj-ea"/>
                        </a:rPr>
                        <a:t>日</a:t>
                      </a:r>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②</a:t>
                      </a:r>
                      <a:r>
                        <a:rPr kumimoji="1" lang="ja-JP" altLang="en-US" sz="1000" dirty="0" smtClean="0">
                          <a:solidFill>
                            <a:schemeClr val="tx1"/>
                          </a:solidFill>
                          <a:latin typeface="+mj-ea"/>
                          <a:ea typeface="+mj-ea"/>
                        </a:rPr>
                        <a:t>令和</a:t>
                      </a:r>
                      <a:r>
                        <a:rPr kumimoji="1" lang="en-US" altLang="ja-JP" sz="1000" dirty="0" smtClean="0">
                          <a:solidFill>
                            <a:schemeClr val="tx1"/>
                          </a:solidFill>
                          <a:latin typeface="+mj-ea"/>
                          <a:ea typeface="+mj-ea"/>
                        </a:rPr>
                        <a:t>5</a:t>
                      </a:r>
                      <a:r>
                        <a:rPr kumimoji="1" lang="ja-JP" altLang="en-US" sz="1000" dirty="0" smtClean="0">
                          <a:solidFill>
                            <a:schemeClr val="tx1"/>
                          </a:solidFill>
                          <a:latin typeface="+mj-ea"/>
                          <a:ea typeface="+mj-ea"/>
                        </a:rPr>
                        <a:t>年</a:t>
                      </a:r>
                      <a:r>
                        <a:rPr kumimoji="1" lang="en-US" altLang="ja-JP" sz="1000" dirty="0" smtClean="0">
                          <a:solidFill>
                            <a:schemeClr val="tx1"/>
                          </a:solidFill>
                          <a:latin typeface="+mj-ea"/>
                          <a:ea typeface="+mj-ea"/>
                        </a:rPr>
                        <a:t>1</a:t>
                      </a:r>
                      <a:r>
                        <a:rPr kumimoji="1" lang="ja-JP" altLang="en-US" sz="1000" dirty="0" smtClean="0">
                          <a:solidFill>
                            <a:schemeClr val="tx1"/>
                          </a:solidFill>
                          <a:latin typeface="+mj-ea"/>
                          <a:ea typeface="+mj-ea"/>
                        </a:rPr>
                        <a:t>月</a:t>
                      </a:r>
                      <a:r>
                        <a:rPr kumimoji="1" lang="en-US" altLang="ja-JP" sz="1000" dirty="0">
                          <a:solidFill>
                            <a:schemeClr val="tx1"/>
                          </a:solidFill>
                          <a:latin typeface="+mj-ea"/>
                          <a:ea typeface="+mj-ea"/>
                        </a:rPr>
                        <a:t>26</a:t>
                      </a:r>
                      <a:r>
                        <a:rPr kumimoji="1" lang="ja-JP" altLang="en-US" sz="1000" dirty="0">
                          <a:solidFill>
                            <a:schemeClr val="tx1"/>
                          </a:solidFill>
                          <a:latin typeface="+mj-ea"/>
                          <a:ea typeface="+mj-ea"/>
                        </a:rPr>
                        <a:t>日</a:t>
                      </a:r>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③</a:t>
                      </a:r>
                      <a:r>
                        <a:rPr kumimoji="1" lang="ja-JP" altLang="en-US" sz="1000" dirty="0" smtClean="0">
                          <a:solidFill>
                            <a:schemeClr val="tx1"/>
                          </a:solidFill>
                          <a:latin typeface="+mj-ea"/>
                          <a:ea typeface="+mj-ea"/>
                        </a:rPr>
                        <a:t>令和</a:t>
                      </a:r>
                      <a:r>
                        <a:rPr kumimoji="1" lang="en-US" altLang="ja-JP" sz="1000" dirty="0" smtClean="0">
                          <a:solidFill>
                            <a:schemeClr val="tx1"/>
                          </a:solidFill>
                          <a:latin typeface="+mj-ea"/>
                          <a:ea typeface="+mj-ea"/>
                        </a:rPr>
                        <a:t>5</a:t>
                      </a:r>
                      <a:r>
                        <a:rPr kumimoji="1" lang="ja-JP" altLang="en-US" sz="1000" dirty="0" smtClean="0">
                          <a:solidFill>
                            <a:schemeClr val="tx1"/>
                          </a:solidFill>
                          <a:latin typeface="+mj-ea"/>
                          <a:ea typeface="+mj-ea"/>
                        </a:rPr>
                        <a:t>年</a:t>
                      </a:r>
                      <a:r>
                        <a:rPr kumimoji="1" lang="en-US" altLang="ja-JP" sz="1000" dirty="0" smtClean="0">
                          <a:solidFill>
                            <a:schemeClr val="tx1"/>
                          </a:solidFill>
                          <a:latin typeface="+mj-ea"/>
                          <a:ea typeface="+mj-ea"/>
                        </a:rPr>
                        <a:t>2</a:t>
                      </a:r>
                      <a:r>
                        <a:rPr kumimoji="1" lang="ja-JP" altLang="en-US" sz="1000" dirty="0" smtClean="0">
                          <a:solidFill>
                            <a:schemeClr val="tx1"/>
                          </a:solidFill>
                          <a:latin typeface="+mj-ea"/>
                          <a:ea typeface="+mj-ea"/>
                        </a:rPr>
                        <a:t>月</a:t>
                      </a:r>
                      <a:r>
                        <a:rPr kumimoji="1" lang="en-US" altLang="ja-JP" sz="1000" dirty="0">
                          <a:solidFill>
                            <a:schemeClr val="tx1"/>
                          </a:solidFill>
                          <a:latin typeface="+mj-ea"/>
                          <a:ea typeface="+mj-ea"/>
                        </a:rPr>
                        <a:t>16</a:t>
                      </a:r>
                      <a:r>
                        <a:rPr kumimoji="1" lang="ja-JP" altLang="en-US" sz="1000" dirty="0">
                          <a:solidFill>
                            <a:schemeClr val="tx1"/>
                          </a:solidFill>
                          <a:latin typeface="+mj-ea"/>
                          <a:ea typeface="+mj-ea"/>
                        </a:rPr>
                        <a:t>日</a:t>
                      </a:r>
                    </a:p>
                  </a:txBody>
                  <a:tcPr/>
                </a:tc>
                <a:tc vMerge="1">
                  <a:txBody>
                    <a:bodyPr/>
                    <a:lstStyle/>
                    <a:p>
                      <a:endParaRPr kumimoji="1" lang="ja-JP" altLang="en-US"/>
                    </a:p>
                  </a:txBody>
                  <a:tcPr/>
                </a:tc>
                <a:extLst>
                  <a:ext uri="{0D108BD9-81ED-4DB2-BD59-A6C34878D82A}"/>
                </a:extLst>
              </a:tr>
              <a:tr h="296134">
                <a:tc vMerge="1">
                  <a:txBody>
                    <a:bodyPr/>
                    <a:lstStyle/>
                    <a:p>
                      <a:endParaRPr kumimoji="1" lang="ja-JP" altLang="en-US" sz="1000" dirty="0">
                        <a:solidFill>
                          <a:schemeClr val="tx1"/>
                        </a:solidFill>
                      </a:endParaRPr>
                    </a:p>
                  </a:txBody>
                  <a:tcPr/>
                </a:tc>
                <a:tc>
                  <a:txBody>
                    <a:bodyPr/>
                    <a:lstStyle/>
                    <a:p>
                      <a:r>
                        <a:rPr kumimoji="1" lang="ja-JP" altLang="en-US" sz="1000" dirty="0">
                          <a:solidFill>
                            <a:schemeClr val="tx1"/>
                          </a:solidFill>
                        </a:rPr>
                        <a:t>農業経営基礎研修</a:t>
                      </a:r>
                      <a:endParaRPr kumimoji="1" lang="en-US" altLang="ja-JP" sz="1000" dirty="0">
                        <a:solidFill>
                          <a:schemeClr val="tx1"/>
                        </a:solidFill>
                      </a:endParaRPr>
                    </a:p>
                    <a:p>
                      <a:endParaRPr kumimoji="1" lang="en-US" altLang="ja-JP" sz="1000" dirty="0">
                        <a:solidFill>
                          <a:schemeClr val="tx1"/>
                        </a:solidFill>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solidFill>
                        </a:rPr>
                        <a:t>農業経営の特色や農業簿記の基礎について</a:t>
                      </a:r>
                    </a:p>
                  </a:txBody>
                  <a:tcPr>
                    <a:lnB w="1270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solidFill>
                          <a:latin typeface="+mj-ea"/>
                          <a:ea typeface="+mj-ea"/>
                        </a:rPr>
                        <a:t>令和</a:t>
                      </a:r>
                      <a:r>
                        <a:rPr kumimoji="1" lang="en-US" altLang="ja-JP" sz="1000" dirty="0">
                          <a:solidFill>
                            <a:schemeClr val="tx1"/>
                          </a:solidFill>
                          <a:latin typeface="+mj-ea"/>
                          <a:ea typeface="+mj-ea"/>
                        </a:rPr>
                        <a:t>4</a:t>
                      </a:r>
                      <a:r>
                        <a:rPr kumimoji="1" lang="ja-JP" altLang="en-US" sz="1000" dirty="0">
                          <a:solidFill>
                            <a:schemeClr val="tx1"/>
                          </a:solidFill>
                          <a:latin typeface="+mj-ea"/>
                          <a:ea typeface="+mj-ea"/>
                        </a:rPr>
                        <a:t>年</a:t>
                      </a:r>
                      <a:r>
                        <a:rPr kumimoji="1" lang="en-US" altLang="ja-JP" sz="1000" dirty="0">
                          <a:solidFill>
                            <a:schemeClr val="tx1"/>
                          </a:solidFill>
                          <a:latin typeface="+mj-ea"/>
                          <a:ea typeface="+mj-ea"/>
                        </a:rPr>
                        <a:t>6</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30</a:t>
                      </a:r>
                      <a:r>
                        <a:rPr kumimoji="1" lang="ja-JP" altLang="en-US" sz="1000" dirty="0">
                          <a:solidFill>
                            <a:schemeClr val="tx1"/>
                          </a:solidFill>
                          <a:latin typeface="+mj-ea"/>
                          <a:ea typeface="+mj-ea"/>
                        </a:rPr>
                        <a:t>日</a:t>
                      </a:r>
                    </a:p>
                  </a:txBody>
                  <a:tcP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extLst>
                  <a:ext uri="{0D108BD9-81ED-4DB2-BD59-A6C34878D82A}"/>
                </a:extLst>
              </a:tr>
              <a:tr h="165308">
                <a:tc vMerge="1">
                  <a:txBody>
                    <a:bodyPr/>
                    <a:lstStyle/>
                    <a:p>
                      <a:endParaRPr kumimoji="1" lang="ja-JP" altLang="en-US"/>
                    </a:p>
                  </a:txBody>
                  <a:tcPr/>
                </a:tc>
                <a:tc>
                  <a:txBody>
                    <a:bodyPr/>
                    <a:lstStyle/>
                    <a:p>
                      <a:r>
                        <a:rPr kumimoji="1" lang="ja-JP" altLang="en-US" sz="1000" dirty="0">
                          <a:solidFill>
                            <a:schemeClr val="tx1"/>
                          </a:solidFill>
                        </a:rPr>
                        <a:t>農業のマーケティン</a:t>
                      </a:r>
                    </a:p>
                    <a:p>
                      <a:r>
                        <a:rPr kumimoji="1" lang="ja-JP" altLang="en-US" sz="1000" dirty="0">
                          <a:solidFill>
                            <a:schemeClr val="tx1"/>
                          </a:solidFill>
                        </a:rPr>
                        <a:t>グと経営計画研修</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solidFill>
                        </a:rPr>
                        <a:t>経営計画の樹立のために、農業のマーケティングやブランディングを学び、農産物の販売戦略について研修します。</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00" kern="1200" dirty="0" smtClean="0">
                          <a:solidFill>
                            <a:schemeClr val="tx1"/>
                          </a:solidFill>
                          <a:effectLst/>
                          <a:latin typeface="+mj-ea"/>
                          <a:ea typeface="+mj-ea"/>
                          <a:cs typeface="+mn-cs"/>
                        </a:rPr>
                        <a:t>令和</a:t>
                      </a:r>
                      <a:r>
                        <a:rPr kumimoji="1" lang="en-US" altLang="ja-JP" sz="1000" kern="1200" dirty="0" smtClean="0">
                          <a:solidFill>
                            <a:schemeClr val="tx1"/>
                          </a:solidFill>
                          <a:effectLst/>
                          <a:latin typeface="+mj-ea"/>
                          <a:ea typeface="+mj-ea"/>
                          <a:cs typeface="+mn-cs"/>
                        </a:rPr>
                        <a:t>4</a:t>
                      </a:r>
                      <a:r>
                        <a:rPr kumimoji="1" lang="ja-JP" altLang="en-US" sz="1000" kern="1200" dirty="0" smtClean="0">
                          <a:solidFill>
                            <a:schemeClr val="tx1"/>
                          </a:solidFill>
                          <a:effectLst/>
                          <a:latin typeface="+mj-ea"/>
                          <a:ea typeface="+mj-ea"/>
                          <a:cs typeface="+mn-cs"/>
                        </a:rPr>
                        <a:t>年</a:t>
                      </a:r>
                      <a:r>
                        <a:rPr kumimoji="1" lang="en-US" altLang="ja-JP" sz="1000" kern="1200" dirty="0" smtClean="0">
                          <a:solidFill>
                            <a:schemeClr val="tx1"/>
                          </a:solidFill>
                          <a:effectLst/>
                          <a:latin typeface="+mj-ea"/>
                          <a:ea typeface="+mj-ea"/>
                          <a:cs typeface="+mn-cs"/>
                        </a:rPr>
                        <a:t>8</a:t>
                      </a:r>
                      <a:r>
                        <a:rPr kumimoji="1" lang="ja-JP" altLang="ja-JP" sz="1000" kern="1200" dirty="0" smtClean="0">
                          <a:solidFill>
                            <a:schemeClr val="tx1"/>
                          </a:solidFill>
                          <a:effectLst/>
                          <a:latin typeface="+mj-ea"/>
                          <a:ea typeface="+mj-ea"/>
                          <a:cs typeface="+mn-cs"/>
                        </a:rPr>
                        <a:t>月</a:t>
                      </a:r>
                      <a:r>
                        <a:rPr kumimoji="1" lang="en-US" altLang="ja-JP" sz="1000" kern="1200" dirty="0">
                          <a:solidFill>
                            <a:schemeClr val="tx1"/>
                          </a:solidFill>
                          <a:effectLst/>
                          <a:latin typeface="+mj-ea"/>
                          <a:ea typeface="+mj-ea"/>
                          <a:cs typeface="+mn-cs"/>
                        </a:rPr>
                        <a:t>25</a:t>
                      </a:r>
                      <a:r>
                        <a:rPr kumimoji="1" lang="ja-JP" altLang="ja-JP" sz="1000" kern="1200" dirty="0">
                          <a:solidFill>
                            <a:schemeClr val="tx1"/>
                          </a:solidFill>
                          <a:effectLst/>
                          <a:latin typeface="+mj-ea"/>
                          <a:ea typeface="+mj-ea"/>
                          <a:cs typeface="+mn-cs"/>
                        </a:rPr>
                        <a:t>日</a:t>
                      </a:r>
                      <a:endParaRPr kumimoji="1" lang="ja-JP" altLang="en-US" sz="1000" dirty="0">
                        <a:solidFill>
                          <a:schemeClr val="tx1"/>
                        </a:solidFill>
                        <a:latin typeface="+mj-ea"/>
                        <a:ea typeface="+mj-ea"/>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extLst>
                  <a:ext uri="{0D108BD9-81ED-4DB2-BD59-A6C34878D82A}"/>
                </a:extLst>
              </a:tr>
              <a:tr h="259681">
                <a:tc vMerge="1">
                  <a:txBody>
                    <a:bodyPr/>
                    <a:lstStyle/>
                    <a:p>
                      <a:endParaRPr kumimoji="1" lang="ja-JP" altLang="en-US"/>
                    </a:p>
                  </a:txBody>
                  <a:tcPr/>
                </a:tc>
                <a:tc>
                  <a:txBody>
                    <a:bodyPr/>
                    <a:lstStyle/>
                    <a:p>
                      <a:r>
                        <a:rPr kumimoji="1" lang="ja-JP" altLang="en-US" sz="1000" dirty="0">
                          <a:solidFill>
                            <a:schemeClr val="tx1"/>
                          </a:solidFill>
                        </a:rPr>
                        <a:t>農業機械研修</a:t>
                      </a:r>
                    </a:p>
                    <a:p>
                      <a:r>
                        <a:rPr kumimoji="1" lang="ja-JP" altLang="en-US" sz="1000" dirty="0">
                          <a:solidFill>
                            <a:schemeClr val="tx1"/>
                          </a:solidFill>
                        </a:rPr>
                        <a:t>　</a:t>
                      </a:r>
                    </a:p>
                  </a:txBody>
                  <a:tcPr>
                    <a:lnT w="12700" cap="flat" cmpd="sng" algn="ctr">
                      <a:solidFill>
                        <a:schemeClr val="bg1"/>
                      </a:solidFill>
                      <a:prstDash val="solid"/>
                      <a:round/>
                      <a:headEnd type="none" w="med" len="med"/>
                      <a:tailEnd type="none" w="med" len="med"/>
                    </a:lnT>
                  </a:tcPr>
                </a:tc>
                <a:tc>
                  <a:txBody>
                    <a:bodyPr/>
                    <a:lstStyle/>
                    <a:p>
                      <a:r>
                        <a:rPr kumimoji="1" lang="ja-JP" altLang="ja-JP" sz="1000" kern="1200" dirty="0">
                          <a:solidFill>
                            <a:schemeClr val="tx1"/>
                          </a:solidFill>
                          <a:effectLst/>
                          <a:latin typeface="+mn-lt"/>
                          <a:ea typeface="+mn-ea"/>
                          <a:cs typeface="+mn-cs"/>
                        </a:rPr>
                        <a:t>農機具の安全使用とメンテナンス、操作方法</a:t>
                      </a:r>
                      <a:r>
                        <a:rPr kumimoji="1" lang="ja-JP" altLang="en-US" sz="1000" kern="1200" dirty="0">
                          <a:solidFill>
                            <a:schemeClr val="tx1"/>
                          </a:solidFill>
                          <a:effectLst/>
                          <a:latin typeface="+mn-lt"/>
                          <a:ea typeface="+mn-ea"/>
                          <a:cs typeface="+mn-cs"/>
                        </a:rPr>
                        <a:t>について</a:t>
                      </a:r>
                      <a:endParaRPr kumimoji="1" lang="ja-JP" altLang="en-US" sz="1000" dirty="0">
                        <a:solidFill>
                          <a:schemeClr val="tx1"/>
                        </a:solidFill>
                      </a:endParaRP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effectLst/>
                          <a:latin typeface="+mj-ea"/>
                          <a:ea typeface="+mj-ea"/>
                          <a:cs typeface="+mn-cs"/>
                        </a:rPr>
                        <a:t>令和</a:t>
                      </a:r>
                      <a:r>
                        <a:rPr kumimoji="1" lang="en-US" altLang="ja-JP" sz="1000" kern="1200" dirty="0" smtClean="0">
                          <a:solidFill>
                            <a:schemeClr val="tx1"/>
                          </a:solidFill>
                          <a:effectLst/>
                          <a:latin typeface="+mj-ea"/>
                          <a:ea typeface="+mj-ea"/>
                          <a:cs typeface="+mn-cs"/>
                        </a:rPr>
                        <a:t>4</a:t>
                      </a:r>
                      <a:r>
                        <a:rPr kumimoji="1" lang="ja-JP" altLang="en-US" sz="1000" kern="1200" dirty="0" smtClean="0">
                          <a:solidFill>
                            <a:schemeClr val="tx1"/>
                          </a:solidFill>
                          <a:effectLst/>
                          <a:latin typeface="+mj-ea"/>
                          <a:ea typeface="+mj-ea"/>
                          <a:cs typeface="+mn-cs"/>
                        </a:rPr>
                        <a:t>年</a:t>
                      </a:r>
                      <a:r>
                        <a:rPr kumimoji="1" lang="en-US" altLang="ja-JP" sz="1000" kern="1200" dirty="0" smtClean="0">
                          <a:solidFill>
                            <a:schemeClr val="tx1"/>
                          </a:solidFill>
                          <a:effectLst/>
                          <a:latin typeface="+mj-ea"/>
                          <a:ea typeface="+mj-ea"/>
                          <a:cs typeface="+mn-cs"/>
                        </a:rPr>
                        <a:t>9</a:t>
                      </a:r>
                      <a:r>
                        <a:rPr kumimoji="1" lang="ja-JP" altLang="ja-JP" sz="1000" kern="1200" dirty="0" smtClean="0">
                          <a:solidFill>
                            <a:schemeClr val="tx1"/>
                          </a:solidFill>
                          <a:effectLst/>
                          <a:latin typeface="+mj-ea"/>
                          <a:ea typeface="+mj-ea"/>
                          <a:cs typeface="+mn-cs"/>
                        </a:rPr>
                        <a:t>月</a:t>
                      </a:r>
                      <a:r>
                        <a:rPr kumimoji="1" lang="en-US" altLang="ja-JP" sz="1000" kern="1200" dirty="0" smtClean="0">
                          <a:solidFill>
                            <a:schemeClr val="tx1"/>
                          </a:solidFill>
                          <a:effectLst/>
                          <a:latin typeface="+mj-ea"/>
                          <a:ea typeface="+mj-ea"/>
                          <a:cs typeface="+mn-cs"/>
                        </a:rPr>
                        <a:t>8</a:t>
                      </a:r>
                      <a:r>
                        <a:rPr kumimoji="1" lang="ja-JP" altLang="ja-JP" sz="1000" kern="1200" dirty="0" smtClean="0">
                          <a:solidFill>
                            <a:schemeClr val="tx1"/>
                          </a:solidFill>
                          <a:effectLst/>
                          <a:latin typeface="+mj-ea"/>
                          <a:ea typeface="+mj-ea"/>
                          <a:cs typeface="+mn-cs"/>
                        </a:rPr>
                        <a:t>日</a:t>
                      </a:r>
                      <a:endParaRPr kumimoji="1" lang="ja-JP" altLang="ja-JP" sz="1000" kern="1200" dirty="0">
                        <a:solidFill>
                          <a:schemeClr val="tx1"/>
                        </a:solidFill>
                        <a:effectLst/>
                        <a:latin typeface="+mj-ea"/>
                        <a:ea typeface="+mj-ea"/>
                        <a:cs typeface="+mn-cs"/>
                      </a:endParaRPr>
                    </a:p>
                    <a:p>
                      <a:endParaRPr kumimoji="1" lang="ja-JP" altLang="en-US" sz="1000" dirty="0">
                        <a:solidFill>
                          <a:schemeClr val="tx1"/>
                        </a:solidFill>
                        <a:latin typeface="+mj-ea"/>
                        <a:ea typeface="+mj-ea"/>
                      </a:endParaRPr>
                    </a:p>
                  </a:txBody>
                  <a:tcP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tc>
                <a:extLst>
                  <a:ext uri="{0D108BD9-81ED-4DB2-BD59-A6C34878D82A}"/>
                </a:extLst>
              </a:tr>
              <a:tr h="370840">
                <a:tc vMerge="1">
                  <a:txBody>
                    <a:bodyPr/>
                    <a:lstStyle/>
                    <a:p>
                      <a:endParaRPr kumimoji="1" lang="ja-JP" altLang="en-US" sz="1000" dirty="0"/>
                    </a:p>
                  </a:txBody>
                  <a:tcPr/>
                </a:tc>
                <a:tc>
                  <a:txBody>
                    <a:bodyPr/>
                    <a:lstStyle/>
                    <a:p>
                      <a:r>
                        <a:rPr kumimoji="1" lang="ja-JP" altLang="en-US" sz="1000" baseline="0" dirty="0">
                          <a:solidFill>
                            <a:schemeClr val="tx1"/>
                          </a:solidFill>
                        </a:rPr>
                        <a:t>先輩就農者見学研修</a:t>
                      </a:r>
                      <a:endParaRPr kumimoji="1" lang="en-US" altLang="ja-JP" sz="1000" baseline="0" dirty="0">
                        <a:solidFill>
                          <a:schemeClr val="tx1"/>
                        </a:solidFill>
                      </a:endParaRPr>
                    </a:p>
                  </a:txBody>
                  <a:tcPr/>
                </a:tc>
                <a:tc>
                  <a:txBody>
                    <a:bodyPr/>
                    <a:lstStyle/>
                    <a:p>
                      <a:r>
                        <a:rPr kumimoji="1" lang="ja-JP" altLang="en-US" sz="1000" dirty="0">
                          <a:solidFill>
                            <a:schemeClr val="tx1"/>
                          </a:solidFill>
                        </a:rPr>
                        <a:t>近年に新規就農した先輩農業者の事例を見学</a:t>
                      </a:r>
                    </a:p>
                  </a:txBody>
                  <a:tcPr/>
                </a:tc>
                <a:tc>
                  <a:txBody>
                    <a:bodyPr/>
                    <a:lstStyle/>
                    <a:p>
                      <a:r>
                        <a:rPr kumimoji="1" lang="ja-JP" altLang="en-US" sz="1000" dirty="0" smtClean="0">
                          <a:solidFill>
                            <a:schemeClr val="tx1"/>
                          </a:solidFill>
                          <a:latin typeface="+mj-ea"/>
                          <a:ea typeface="+mj-ea"/>
                        </a:rPr>
                        <a:t>令和</a:t>
                      </a:r>
                      <a:r>
                        <a:rPr kumimoji="1" lang="en-US" altLang="ja-JP" sz="1000" dirty="0" smtClean="0">
                          <a:solidFill>
                            <a:schemeClr val="tx1"/>
                          </a:solidFill>
                          <a:latin typeface="+mj-ea"/>
                          <a:ea typeface="+mj-ea"/>
                        </a:rPr>
                        <a:t>4</a:t>
                      </a:r>
                      <a:r>
                        <a:rPr kumimoji="1" lang="ja-JP" altLang="en-US" sz="1000" dirty="0" smtClean="0">
                          <a:solidFill>
                            <a:schemeClr val="tx1"/>
                          </a:solidFill>
                          <a:latin typeface="+mj-ea"/>
                          <a:ea typeface="+mj-ea"/>
                        </a:rPr>
                        <a:t>年</a:t>
                      </a:r>
                      <a:r>
                        <a:rPr kumimoji="1" lang="en-US" altLang="ja-JP" sz="1000" dirty="0">
                          <a:solidFill>
                            <a:schemeClr val="tx1"/>
                          </a:solidFill>
                          <a:latin typeface="+mj-ea"/>
                          <a:ea typeface="+mj-ea"/>
                        </a:rPr>
                        <a:t>11</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10</a:t>
                      </a:r>
                      <a:r>
                        <a:rPr kumimoji="1" lang="ja-JP" altLang="en-US" sz="1000" dirty="0">
                          <a:solidFill>
                            <a:schemeClr val="tx1"/>
                          </a:solidFill>
                          <a:latin typeface="+mj-ea"/>
                          <a:ea typeface="+mj-ea"/>
                        </a:rPr>
                        <a:t>日</a:t>
                      </a:r>
                    </a:p>
                  </a:txBody>
                  <a:tcPr/>
                </a:tc>
                <a:tc vMerge="1">
                  <a:txBody>
                    <a:bodyPr/>
                    <a:lstStyle/>
                    <a:p>
                      <a:endParaRPr kumimoji="1" lang="ja-JP" altLang="en-US" sz="1200" dirty="0"/>
                    </a:p>
                  </a:txBody>
                  <a:tcPr/>
                </a:tc>
                <a:extLst>
                  <a:ext uri="{0D108BD9-81ED-4DB2-BD59-A6C34878D82A}"/>
                </a:extLst>
              </a:tr>
              <a:tr h="349319">
                <a:tc vMerge="1">
                  <a:txBody>
                    <a:bodyPr/>
                    <a:lstStyle/>
                    <a:p>
                      <a:pPr algn="ctr"/>
                      <a:endParaRPr kumimoji="1" lang="ja-JP" altLang="en-US" sz="1050" dirty="0"/>
                    </a:p>
                  </a:txBody>
                  <a:tcPr vert="wordArtVertRtl" anchor="ctr"/>
                </a:tc>
                <a:tc>
                  <a:txBody>
                    <a:bodyPr/>
                    <a:lstStyle/>
                    <a:p>
                      <a:pPr algn="just">
                        <a:spcAft>
                          <a:spcPts val="0"/>
                        </a:spcAft>
                      </a:pPr>
                      <a:r>
                        <a:rPr lang="ja-JP" sz="1000" kern="100" dirty="0">
                          <a:solidFill>
                            <a:schemeClr val="tx1"/>
                          </a:solidFill>
                          <a:effectLst/>
                          <a:latin typeface="+mj-ea"/>
                          <a:ea typeface="+mj-ea"/>
                          <a:cs typeface="Times New Roman" panose="02020603050405020304" pitchFamily="18" charset="0"/>
                        </a:rPr>
                        <a:t>病害虫防除と農薬の適正使用方法研修</a:t>
                      </a:r>
                    </a:p>
                  </a:txBody>
                  <a:tcPr marL="68580" marR="68580" marT="0" marB="0">
                    <a:lnB w="12700" cap="flat" cmpd="sng" algn="ctr">
                      <a:solidFill>
                        <a:schemeClr val="bg1"/>
                      </a:solidFill>
                      <a:prstDash val="solid"/>
                      <a:round/>
                      <a:headEnd type="none" w="med" len="med"/>
                      <a:tailEnd type="none" w="med" len="med"/>
                    </a:lnB>
                  </a:tcPr>
                </a:tc>
                <a:tc>
                  <a:txBody>
                    <a:bodyPr/>
                    <a:lstStyle/>
                    <a:p>
                      <a:r>
                        <a:rPr kumimoji="1" lang="ja-JP" altLang="ja-JP" sz="1000" kern="1200" dirty="0">
                          <a:solidFill>
                            <a:schemeClr val="tx1"/>
                          </a:solidFill>
                          <a:effectLst/>
                          <a:latin typeface="+mn-lt"/>
                          <a:ea typeface="+mn-ea"/>
                          <a:cs typeface="+mn-cs"/>
                        </a:rPr>
                        <a:t>農産物の病害虫防除や農薬の特性</a:t>
                      </a:r>
                      <a:r>
                        <a:rPr kumimoji="1" lang="ja-JP" altLang="en-US" sz="1000" kern="1200" dirty="0">
                          <a:solidFill>
                            <a:schemeClr val="tx1"/>
                          </a:solidFill>
                          <a:effectLst/>
                          <a:latin typeface="+mn-lt"/>
                          <a:ea typeface="+mn-ea"/>
                          <a:cs typeface="+mn-cs"/>
                        </a:rPr>
                        <a:t>、</a:t>
                      </a:r>
                      <a:r>
                        <a:rPr kumimoji="1" lang="en-US" altLang="ja-JP" sz="1000" kern="1200" dirty="0">
                          <a:solidFill>
                            <a:schemeClr val="tx1"/>
                          </a:solidFill>
                          <a:effectLst/>
                          <a:latin typeface="+mn-lt"/>
                          <a:ea typeface="+mn-ea"/>
                          <a:cs typeface="+mn-cs"/>
                        </a:rPr>
                        <a:t>GAP</a:t>
                      </a:r>
                      <a:r>
                        <a:rPr kumimoji="1" lang="ja-JP" altLang="ja-JP" sz="1000" kern="1200" dirty="0">
                          <a:solidFill>
                            <a:schemeClr val="tx1"/>
                          </a:solidFill>
                          <a:effectLst/>
                          <a:latin typeface="+mn-lt"/>
                          <a:ea typeface="+mn-ea"/>
                          <a:cs typeface="+mn-cs"/>
                        </a:rPr>
                        <a:t>に基づく</a:t>
                      </a:r>
                      <a:r>
                        <a:rPr kumimoji="1" lang="ja-JP" altLang="en-US" sz="1000" kern="1200" dirty="0">
                          <a:solidFill>
                            <a:schemeClr val="tx1"/>
                          </a:solidFill>
                          <a:effectLst/>
                          <a:latin typeface="+mn-lt"/>
                          <a:ea typeface="+mn-ea"/>
                          <a:cs typeface="+mn-cs"/>
                        </a:rPr>
                        <a:t>農薬の適正使用について</a:t>
                      </a:r>
                      <a:endParaRPr kumimoji="1" lang="ja-JP" altLang="en-US" sz="1000" dirty="0">
                        <a:solidFill>
                          <a:schemeClr val="tx1"/>
                        </a:solidFill>
                      </a:endParaRPr>
                    </a:p>
                  </a:txBody>
                  <a:tcPr>
                    <a:lnB w="12700" cap="flat" cmpd="sng" algn="ctr">
                      <a:solidFill>
                        <a:schemeClr val="bg1"/>
                      </a:solidFill>
                      <a:prstDash val="solid"/>
                      <a:round/>
                      <a:headEnd type="none" w="med" len="med"/>
                      <a:tailEnd type="none" w="med" len="med"/>
                    </a:lnB>
                  </a:tcPr>
                </a:tc>
                <a:tc>
                  <a:txBody>
                    <a:bodyPr/>
                    <a:lstStyle/>
                    <a:p>
                      <a:r>
                        <a:rPr kumimoji="1" lang="ja-JP" altLang="en-US" sz="1000" dirty="0" smtClean="0">
                          <a:solidFill>
                            <a:schemeClr val="tx1"/>
                          </a:solidFill>
                          <a:latin typeface="+mj-ea"/>
                          <a:ea typeface="+mj-ea"/>
                        </a:rPr>
                        <a:t>令和</a:t>
                      </a:r>
                      <a:r>
                        <a:rPr kumimoji="1" lang="en-US" altLang="ja-JP" sz="1000" dirty="0" smtClean="0">
                          <a:solidFill>
                            <a:schemeClr val="tx1"/>
                          </a:solidFill>
                          <a:latin typeface="+mj-ea"/>
                          <a:ea typeface="+mj-ea"/>
                        </a:rPr>
                        <a:t>4</a:t>
                      </a:r>
                      <a:r>
                        <a:rPr kumimoji="1" lang="ja-JP" altLang="en-US" sz="1000" dirty="0" smtClean="0">
                          <a:solidFill>
                            <a:schemeClr val="tx1"/>
                          </a:solidFill>
                          <a:latin typeface="+mj-ea"/>
                          <a:ea typeface="+mj-ea"/>
                        </a:rPr>
                        <a:t>年</a:t>
                      </a:r>
                      <a:r>
                        <a:rPr kumimoji="1" lang="en-US" altLang="ja-JP" sz="1000" dirty="0">
                          <a:solidFill>
                            <a:schemeClr val="tx1"/>
                          </a:solidFill>
                          <a:latin typeface="+mj-ea"/>
                          <a:ea typeface="+mj-ea"/>
                        </a:rPr>
                        <a:t>10</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27</a:t>
                      </a:r>
                      <a:r>
                        <a:rPr kumimoji="1" lang="ja-JP" altLang="en-US" sz="1000" dirty="0">
                          <a:solidFill>
                            <a:schemeClr val="tx1"/>
                          </a:solidFill>
                          <a:latin typeface="+mj-ea"/>
                          <a:ea typeface="+mj-ea"/>
                        </a:rPr>
                        <a:t>日</a:t>
                      </a:r>
                    </a:p>
                  </a:txBody>
                  <a:tcPr>
                    <a:lnB w="12700" cap="flat" cmpd="sng" algn="ctr">
                      <a:solidFill>
                        <a:schemeClr val="bg1"/>
                      </a:solidFill>
                      <a:prstDash val="solid"/>
                      <a:round/>
                      <a:headEnd type="none" w="med" len="med"/>
                      <a:tailEnd type="none" w="med" len="med"/>
                    </a:lnB>
                  </a:tcPr>
                </a:tc>
                <a:tc vMerge="1">
                  <a:txBody>
                    <a:bodyPr/>
                    <a:lstStyle/>
                    <a:p>
                      <a:endParaRPr kumimoji="1" lang="ja-JP" altLang="en-US" sz="1050" dirty="0"/>
                    </a:p>
                  </a:txBody>
                  <a:tcPr anchor="ctr"/>
                </a:tc>
                <a:extLst>
                  <a:ext uri="{0D108BD9-81ED-4DB2-BD59-A6C34878D82A}"/>
                </a:extLst>
              </a:tr>
              <a:tr h="504121">
                <a:tc vMerge="1">
                  <a:txBody>
                    <a:bodyPr/>
                    <a:lstStyle/>
                    <a:p>
                      <a:endParaRPr kumimoji="1" lang="ja-JP" altLang="en-US"/>
                    </a:p>
                  </a:txBody>
                  <a:tcPr/>
                </a:tc>
                <a:tc>
                  <a:txBody>
                    <a:bodyPr/>
                    <a:lstStyle/>
                    <a:p>
                      <a:r>
                        <a:rPr kumimoji="1" lang="ja-JP" altLang="en-US" sz="1000" baseline="0" dirty="0">
                          <a:solidFill>
                            <a:schemeClr val="tx1"/>
                          </a:solidFill>
                          <a:latin typeface="+mj-ea"/>
                          <a:ea typeface="+mj-ea"/>
                        </a:rPr>
                        <a:t>土壌肥料研修</a:t>
                      </a:r>
                      <a:endParaRPr kumimoji="1" lang="en-US" altLang="ja-JP" sz="1000" baseline="0" dirty="0">
                        <a:solidFill>
                          <a:schemeClr val="tx1"/>
                        </a:solidFill>
                        <a:latin typeface="+mj-ea"/>
                        <a:ea typeface="+mj-ea"/>
                      </a:endParaRPr>
                    </a:p>
                  </a:txBody>
                  <a:tcPr>
                    <a:lnT w="12700" cap="flat" cmpd="sng" algn="ctr">
                      <a:solidFill>
                        <a:schemeClr val="bg1"/>
                      </a:solidFill>
                      <a:prstDash val="solid"/>
                      <a:round/>
                      <a:headEnd type="none" w="med" len="med"/>
                      <a:tailEnd type="none" w="med" len="med"/>
                    </a:lnT>
                  </a:tcPr>
                </a:tc>
                <a:tc>
                  <a:txBody>
                    <a:bodyPr/>
                    <a:lstStyle/>
                    <a:p>
                      <a:r>
                        <a:rPr kumimoji="1" lang="ja-JP" altLang="en-US" sz="1000" dirty="0">
                          <a:solidFill>
                            <a:schemeClr val="tx1"/>
                          </a:solidFill>
                        </a:rPr>
                        <a:t>作物栽培の基本である土づくりに関する基礎知識について</a:t>
                      </a:r>
                    </a:p>
                  </a:txBody>
                  <a:tcPr>
                    <a:lnT w="12700" cap="flat" cmpd="sng" algn="ctr">
                      <a:solidFill>
                        <a:schemeClr val="bg1"/>
                      </a:solidFill>
                      <a:prstDash val="solid"/>
                      <a:round/>
                      <a:headEnd type="none" w="med" len="med"/>
                      <a:tailEnd type="none" w="med" len="med"/>
                    </a:lnT>
                  </a:tcPr>
                </a:tc>
                <a:tc>
                  <a:txBody>
                    <a:bodyPr/>
                    <a:lstStyle/>
                    <a:p>
                      <a:r>
                        <a:rPr kumimoji="1" lang="ja-JP" altLang="en-US" sz="1000" dirty="0" smtClean="0">
                          <a:solidFill>
                            <a:schemeClr val="tx1"/>
                          </a:solidFill>
                          <a:latin typeface="+mj-ea"/>
                          <a:ea typeface="+mj-ea"/>
                        </a:rPr>
                        <a:t>令和</a:t>
                      </a:r>
                      <a:r>
                        <a:rPr kumimoji="1" lang="en-US" altLang="ja-JP" sz="1000" dirty="0" smtClean="0">
                          <a:solidFill>
                            <a:schemeClr val="tx1"/>
                          </a:solidFill>
                          <a:latin typeface="+mj-ea"/>
                          <a:ea typeface="+mj-ea"/>
                        </a:rPr>
                        <a:t>4</a:t>
                      </a:r>
                      <a:r>
                        <a:rPr kumimoji="1" lang="ja-JP" altLang="en-US" sz="1000" dirty="0" smtClean="0">
                          <a:solidFill>
                            <a:schemeClr val="tx1"/>
                          </a:solidFill>
                          <a:latin typeface="+mj-ea"/>
                          <a:ea typeface="+mj-ea"/>
                        </a:rPr>
                        <a:t>年</a:t>
                      </a:r>
                      <a:r>
                        <a:rPr kumimoji="1" lang="en-US" altLang="ja-JP" sz="1000" dirty="0">
                          <a:solidFill>
                            <a:schemeClr val="tx1"/>
                          </a:solidFill>
                          <a:latin typeface="+mj-ea"/>
                          <a:ea typeface="+mj-ea"/>
                        </a:rPr>
                        <a:t>12</a:t>
                      </a:r>
                      <a:r>
                        <a:rPr kumimoji="1" lang="ja-JP" altLang="en-US" sz="1000" dirty="0">
                          <a:solidFill>
                            <a:schemeClr val="tx1"/>
                          </a:solidFill>
                          <a:latin typeface="+mj-ea"/>
                          <a:ea typeface="+mj-ea"/>
                        </a:rPr>
                        <a:t>月８日</a:t>
                      </a:r>
                    </a:p>
                  </a:txBody>
                  <a:tcP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tc>
                <a:extLst>
                  <a:ext uri="{0D108BD9-81ED-4DB2-BD59-A6C34878D82A}"/>
                </a:extLst>
              </a:tr>
              <a:tr h="370840">
                <a:tc vMerge="1">
                  <a:txBody>
                    <a:bodyPr/>
                    <a:lstStyle/>
                    <a:p>
                      <a:pPr algn="ctr"/>
                      <a:endParaRPr kumimoji="1" lang="ja-JP" altLang="en-US" sz="1050" dirty="0"/>
                    </a:p>
                  </a:txBody>
                  <a:tcPr vert="wordArtVertRtl" anchor="ctr"/>
                </a:tc>
                <a:tc>
                  <a:txBody>
                    <a:bodyPr/>
                    <a:lstStyle/>
                    <a:p>
                      <a:r>
                        <a:rPr kumimoji="1" lang="ja-JP" altLang="en-US" sz="1000" dirty="0">
                          <a:solidFill>
                            <a:schemeClr val="tx1"/>
                          </a:solidFill>
                        </a:rPr>
                        <a:t>就農準備研修</a:t>
                      </a:r>
                    </a:p>
                  </a:txBody>
                  <a:tcPr/>
                </a:tc>
                <a:tc>
                  <a:txBody>
                    <a:bodyPr/>
                    <a:lstStyle/>
                    <a:p>
                      <a:r>
                        <a:rPr kumimoji="1" lang="ja-JP" altLang="en-US" sz="1000" dirty="0">
                          <a:solidFill>
                            <a:schemeClr val="tx1"/>
                          </a:solidFill>
                        </a:rPr>
                        <a:t>就農準備に必要な予備知識や研修制度、</a:t>
                      </a:r>
                      <a:r>
                        <a:rPr kumimoji="1" lang="ja-JP" altLang="ja-JP" sz="1000" kern="1200" dirty="0">
                          <a:solidFill>
                            <a:schemeClr val="tx1"/>
                          </a:solidFill>
                          <a:effectLst/>
                          <a:latin typeface="+mn-lt"/>
                          <a:ea typeface="+mn-ea"/>
                          <a:cs typeface="+mn-cs"/>
                        </a:rPr>
                        <a:t>先輩農家の体験発表</a:t>
                      </a:r>
                      <a:endParaRPr kumimoji="1" lang="ja-JP" altLang="en-US" sz="1000" dirty="0">
                        <a:solidFill>
                          <a:schemeClr val="tx1"/>
                        </a:solidFill>
                      </a:endParaRPr>
                    </a:p>
                  </a:txBody>
                  <a:tcPr/>
                </a:tc>
                <a:tc>
                  <a:txBody>
                    <a:bodyPr/>
                    <a:lstStyle/>
                    <a:p>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令和</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4</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2</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月</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9</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日</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a:tc>
                <a:tc vMerge="1">
                  <a:txBody>
                    <a:bodyPr/>
                    <a:lstStyle/>
                    <a:p>
                      <a:endParaRPr kumimoji="1" lang="ja-JP" altLang="en-US" sz="1050" dirty="0"/>
                    </a:p>
                  </a:txBody>
                  <a:tcPr anchor="ctr"/>
                </a:tc>
                <a:extLst>
                  <a:ext uri="{0D108BD9-81ED-4DB2-BD59-A6C34878D82A}"/>
                </a:extLst>
              </a:tr>
              <a:tr h="370840">
                <a:tc gridSpan="2">
                  <a:txBody>
                    <a:bodyPr/>
                    <a:lstStyle/>
                    <a:p>
                      <a:r>
                        <a:rPr kumimoji="1" lang="ja-JP" altLang="en-US" sz="1050" dirty="0">
                          <a:solidFill>
                            <a:schemeClr val="tx1"/>
                          </a:solidFill>
                        </a:rPr>
                        <a:t>農業（就農）入門講座</a:t>
                      </a:r>
                      <a:r>
                        <a:rPr kumimoji="1" lang="en-US" altLang="ja-JP" sz="1050" dirty="0">
                          <a:solidFill>
                            <a:schemeClr val="tx1"/>
                          </a:solidFill>
                        </a:rPr>
                        <a:t>in</a:t>
                      </a:r>
                      <a:r>
                        <a:rPr kumimoji="1" lang="ja-JP" altLang="en-US" sz="1050" dirty="0">
                          <a:solidFill>
                            <a:schemeClr val="tx1"/>
                          </a:solidFill>
                        </a:rPr>
                        <a:t>駅前</a:t>
                      </a:r>
                    </a:p>
                  </a:txBody>
                  <a:tcPr anchor="ctr"/>
                </a:tc>
                <a:tc hMerge="1">
                  <a:txBody>
                    <a:bodyPr/>
                    <a:lstStyle/>
                    <a:p>
                      <a:endParaRPr kumimoji="1" lang="ja-JP" altLang="en-US"/>
                    </a:p>
                  </a:txBody>
                  <a:tcPr/>
                </a:tc>
                <a:tc>
                  <a:txBody>
                    <a:bodyPr/>
                    <a:lstStyle/>
                    <a:p>
                      <a:r>
                        <a:rPr kumimoji="1" lang="ja-JP" altLang="en-US" sz="1000" dirty="0">
                          <a:solidFill>
                            <a:schemeClr val="tx1"/>
                          </a:solidFill>
                        </a:rPr>
                        <a:t>働きながら就農のための基礎知識を習得する</a:t>
                      </a:r>
                      <a:endParaRPr kumimoji="1" lang="en-US" altLang="ja-JP" sz="1000" dirty="0">
                        <a:solidFill>
                          <a:schemeClr val="tx1"/>
                        </a:solidFill>
                      </a:endParaRPr>
                    </a:p>
                    <a:p>
                      <a:r>
                        <a:rPr kumimoji="1" lang="ja-JP" altLang="en-US" sz="1000" dirty="0">
                          <a:solidFill>
                            <a:schemeClr val="tx1"/>
                          </a:solidFill>
                        </a:rPr>
                        <a:t>（各６回）</a:t>
                      </a:r>
                      <a:endParaRPr kumimoji="1" lang="en-US" altLang="ja-JP"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②④は毎週火曜午後、</a:t>
                      </a:r>
                      <a:endParaRPr kumimoji="1" lang="en-US" altLang="ja-JP"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①③は毎週土曜夜</a:t>
                      </a:r>
                      <a:endParaRPr kumimoji="1" lang="en-US" altLang="ja-JP" sz="1000" dirty="0">
                        <a:solidFill>
                          <a:schemeClr val="tx1"/>
                        </a:solidFill>
                      </a:endParaRPr>
                    </a:p>
                  </a:txBody>
                  <a:tcPr/>
                </a:tc>
                <a:tc>
                  <a:txBody>
                    <a:bodyPr/>
                    <a:lstStyle/>
                    <a:p>
                      <a:r>
                        <a:rPr kumimoji="1" lang="ja-JP" altLang="en-US" sz="1000" dirty="0" smtClean="0">
                          <a:solidFill>
                            <a:schemeClr val="tx1"/>
                          </a:solidFill>
                          <a:latin typeface="+mj-ea"/>
                          <a:ea typeface="+mj-ea"/>
                        </a:rPr>
                        <a:t>①</a:t>
                      </a:r>
                      <a:r>
                        <a:rPr kumimoji="1" lang="en-US" altLang="ja-JP" sz="1000" dirty="0" smtClean="0">
                          <a:solidFill>
                            <a:schemeClr val="tx1"/>
                          </a:solidFill>
                          <a:latin typeface="+mj-ea"/>
                          <a:ea typeface="+mj-ea"/>
                        </a:rPr>
                        <a:t>5</a:t>
                      </a:r>
                      <a:r>
                        <a:rPr kumimoji="1" lang="ja-JP" altLang="en-US" sz="1000" dirty="0" smtClean="0">
                          <a:solidFill>
                            <a:schemeClr val="tx1"/>
                          </a:solidFill>
                          <a:latin typeface="+mj-ea"/>
                          <a:ea typeface="+mj-ea"/>
                        </a:rPr>
                        <a:t>月</a:t>
                      </a:r>
                      <a:r>
                        <a:rPr kumimoji="1" lang="en-US" altLang="ja-JP" sz="1000" dirty="0">
                          <a:solidFill>
                            <a:schemeClr val="tx1"/>
                          </a:solidFill>
                          <a:latin typeface="+mj-ea"/>
                          <a:ea typeface="+mj-ea"/>
                        </a:rPr>
                        <a:t>17</a:t>
                      </a:r>
                      <a:r>
                        <a:rPr kumimoji="1" lang="ja-JP" altLang="en-US" sz="1000" dirty="0">
                          <a:solidFill>
                            <a:schemeClr val="tx1"/>
                          </a:solidFill>
                          <a:latin typeface="+mj-ea"/>
                          <a:ea typeface="+mj-ea"/>
                        </a:rPr>
                        <a:t>日</a:t>
                      </a:r>
                      <a:r>
                        <a:rPr kumimoji="1" lang="ja-JP" altLang="en-US" sz="1000" dirty="0" smtClean="0">
                          <a:solidFill>
                            <a:schemeClr val="tx1"/>
                          </a:solidFill>
                          <a:latin typeface="+mj-ea"/>
                          <a:ea typeface="+mj-ea"/>
                        </a:rPr>
                        <a:t>～</a:t>
                      </a:r>
                      <a:r>
                        <a:rPr kumimoji="1" lang="en-US" altLang="ja-JP" sz="1000" dirty="0" smtClean="0">
                          <a:solidFill>
                            <a:schemeClr val="tx1"/>
                          </a:solidFill>
                          <a:latin typeface="+mj-ea"/>
                          <a:ea typeface="+mj-ea"/>
                        </a:rPr>
                        <a:t>6</a:t>
                      </a:r>
                      <a:r>
                        <a:rPr kumimoji="1" lang="ja-JP" altLang="en-US" sz="1000" dirty="0" smtClean="0">
                          <a:solidFill>
                            <a:schemeClr val="tx1"/>
                          </a:solidFill>
                          <a:latin typeface="+mj-ea"/>
                          <a:ea typeface="+mj-ea"/>
                        </a:rPr>
                        <a:t>月</a:t>
                      </a:r>
                      <a:r>
                        <a:rPr kumimoji="1" lang="en-US" altLang="ja-JP" sz="1000" dirty="0" smtClean="0">
                          <a:solidFill>
                            <a:schemeClr val="tx1"/>
                          </a:solidFill>
                          <a:latin typeface="+mj-ea"/>
                          <a:ea typeface="+mj-ea"/>
                        </a:rPr>
                        <a:t>18</a:t>
                      </a:r>
                      <a:r>
                        <a:rPr kumimoji="1" lang="ja-JP" altLang="en-US" sz="1000" dirty="0" smtClean="0">
                          <a:solidFill>
                            <a:schemeClr val="tx1"/>
                          </a:solidFill>
                          <a:latin typeface="+mj-ea"/>
                          <a:ea typeface="+mj-ea"/>
                        </a:rPr>
                        <a:t>日</a:t>
                      </a:r>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②</a:t>
                      </a:r>
                      <a:r>
                        <a:rPr kumimoji="1" lang="en-US" altLang="ja-JP" sz="1000" dirty="0">
                          <a:solidFill>
                            <a:schemeClr val="tx1"/>
                          </a:solidFill>
                          <a:latin typeface="+mj-ea"/>
                          <a:ea typeface="+mj-ea"/>
                        </a:rPr>
                        <a:t>7</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12</a:t>
                      </a:r>
                      <a:r>
                        <a:rPr kumimoji="1" lang="ja-JP" altLang="en-US" sz="1000" dirty="0">
                          <a:solidFill>
                            <a:schemeClr val="tx1"/>
                          </a:solidFill>
                          <a:latin typeface="+mj-ea"/>
                          <a:ea typeface="+mj-ea"/>
                        </a:rPr>
                        <a:t>日～</a:t>
                      </a:r>
                      <a:r>
                        <a:rPr kumimoji="1" lang="en-US" altLang="ja-JP" sz="1000" dirty="0">
                          <a:solidFill>
                            <a:schemeClr val="tx1"/>
                          </a:solidFill>
                          <a:latin typeface="+mj-ea"/>
                          <a:ea typeface="+mj-ea"/>
                        </a:rPr>
                        <a:t>8</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13</a:t>
                      </a:r>
                      <a:r>
                        <a:rPr kumimoji="1" lang="ja-JP" altLang="en-US" sz="1000" dirty="0">
                          <a:solidFill>
                            <a:schemeClr val="tx1"/>
                          </a:solidFill>
                          <a:latin typeface="+mj-ea"/>
                          <a:ea typeface="+mj-ea"/>
                        </a:rPr>
                        <a:t>日</a:t>
                      </a:r>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③</a:t>
                      </a:r>
                      <a:r>
                        <a:rPr kumimoji="1" lang="en-US" altLang="ja-JP" sz="1000" dirty="0">
                          <a:solidFill>
                            <a:schemeClr val="tx1"/>
                          </a:solidFill>
                          <a:latin typeface="+mj-ea"/>
                          <a:ea typeface="+mj-ea"/>
                        </a:rPr>
                        <a:t>9</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17</a:t>
                      </a:r>
                      <a:r>
                        <a:rPr kumimoji="1" lang="ja-JP" altLang="en-US" sz="1000" dirty="0">
                          <a:solidFill>
                            <a:schemeClr val="tx1"/>
                          </a:solidFill>
                          <a:latin typeface="+mj-ea"/>
                          <a:ea typeface="+mj-ea"/>
                        </a:rPr>
                        <a:t>日～</a:t>
                      </a:r>
                      <a:r>
                        <a:rPr kumimoji="1" lang="en-US" altLang="ja-JP" sz="1000" dirty="0">
                          <a:solidFill>
                            <a:schemeClr val="tx1"/>
                          </a:solidFill>
                          <a:latin typeface="+mj-ea"/>
                          <a:ea typeface="+mj-ea"/>
                        </a:rPr>
                        <a:t>10</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22</a:t>
                      </a:r>
                      <a:r>
                        <a:rPr kumimoji="1" lang="ja-JP" altLang="en-US" sz="1000" dirty="0">
                          <a:solidFill>
                            <a:schemeClr val="tx1"/>
                          </a:solidFill>
                          <a:latin typeface="+mj-ea"/>
                          <a:ea typeface="+mj-ea"/>
                        </a:rPr>
                        <a:t>日</a:t>
                      </a:r>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④</a:t>
                      </a:r>
                      <a:r>
                        <a:rPr kumimoji="1" lang="en-US" altLang="ja-JP" sz="1000" dirty="0">
                          <a:solidFill>
                            <a:schemeClr val="tx1"/>
                          </a:solidFill>
                          <a:latin typeface="+mj-ea"/>
                          <a:ea typeface="+mj-ea"/>
                        </a:rPr>
                        <a:t>11</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12</a:t>
                      </a:r>
                      <a:r>
                        <a:rPr kumimoji="1" lang="ja-JP" altLang="en-US" sz="1000" dirty="0">
                          <a:solidFill>
                            <a:schemeClr val="tx1"/>
                          </a:solidFill>
                          <a:latin typeface="+mj-ea"/>
                          <a:ea typeface="+mj-ea"/>
                        </a:rPr>
                        <a:t>日～</a:t>
                      </a:r>
                      <a:r>
                        <a:rPr kumimoji="1" lang="en-US" altLang="ja-JP" sz="1000" dirty="0">
                          <a:solidFill>
                            <a:schemeClr val="tx1"/>
                          </a:solidFill>
                          <a:latin typeface="+mj-ea"/>
                          <a:ea typeface="+mj-ea"/>
                        </a:rPr>
                        <a:t>12</a:t>
                      </a:r>
                      <a:r>
                        <a:rPr kumimoji="1" lang="ja-JP" altLang="en-US" sz="1000" dirty="0">
                          <a:solidFill>
                            <a:schemeClr val="tx1"/>
                          </a:solidFill>
                          <a:latin typeface="+mj-ea"/>
                          <a:ea typeface="+mj-ea"/>
                        </a:rPr>
                        <a:t>月</a:t>
                      </a:r>
                      <a:r>
                        <a:rPr kumimoji="1" lang="en-US" altLang="ja-JP" sz="1000" dirty="0">
                          <a:solidFill>
                            <a:schemeClr val="tx1"/>
                          </a:solidFill>
                          <a:latin typeface="+mj-ea"/>
                          <a:ea typeface="+mj-ea"/>
                        </a:rPr>
                        <a:t>17</a:t>
                      </a:r>
                      <a:r>
                        <a:rPr kumimoji="1" lang="ja-JP" altLang="en-US" sz="1000" dirty="0">
                          <a:solidFill>
                            <a:schemeClr val="tx1"/>
                          </a:solidFill>
                          <a:latin typeface="+mj-ea"/>
                          <a:ea typeface="+mj-ea"/>
                        </a:rPr>
                        <a:t>日</a:t>
                      </a:r>
                      <a:endParaRPr kumimoji="1" lang="en-US" altLang="ja-JP" sz="1000" dirty="0">
                        <a:solidFill>
                          <a:schemeClr val="tx1"/>
                        </a:solidFill>
                        <a:latin typeface="+mj-ea"/>
                        <a:ea typeface="+mj-ea"/>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（公社）ひょうご農林機構</a:t>
                      </a:r>
                    </a:p>
                  </a:txBody>
                  <a:tcPr anchor="ctr"/>
                </a:tc>
                <a:extLst>
                  <a:ext uri="{0D108BD9-81ED-4DB2-BD59-A6C34878D82A}"/>
                </a:extLst>
              </a:tr>
              <a:tr h="498768">
                <a:tc gridSpan="2">
                  <a:txBody>
                    <a:bodyPr/>
                    <a:lstStyle/>
                    <a:p>
                      <a:r>
                        <a:rPr kumimoji="1" lang="ja-JP" altLang="en-US" sz="1050" dirty="0">
                          <a:solidFill>
                            <a:srgbClr val="FF0000"/>
                          </a:solidFill>
                        </a:rPr>
                        <a:t>★</a:t>
                      </a:r>
                      <a:r>
                        <a:rPr kumimoji="1" lang="ja-JP" altLang="en-US" sz="1050" dirty="0"/>
                        <a:t>就農コース</a:t>
                      </a:r>
                      <a:endParaRPr kumimoji="1" lang="en-US" altLang="ja-JP" sz="1050" dirty="0"/>
                    </a:p>
                  </a:txBody>
                  <a:tcPr anchor="ctr"/>
                </a:tc>
                <a:tc hMerge="1">
                  <a:txBody>
                    <a:bodyPr/>
                    <a:lstStyle/>
                    <a:p>
                      <a:endParaRPr kumimoji="1" lang="ja-JP" altLang="en-US"/>
                    </a:p>
                  </a:txBody>
                  <a:tcPr/>
                </a:tc>
                <a:tc>
                  <a:txBody>
                    <a:bodyPr/>
                    <a:lstStyle/>
                    <a:p>
                      <a:r>
                        <a:rPr kumimoji="1" lang="ja-JP" altLang="en-US" sz="1000" dirty="0"/>
                        <a:t>就農を目指して、総合的な知識と技術を習得する</a:t>
                      </a:r>
                    </a:p>
                  </a:txBody>
                  <a:tcPr/>
                </a:tc>
                <a:tc>
                  <a:txBody>
                    <a:bodyPr/>
                    <a:lstStyle/>
                    <a:p>
                      <a:r>
                        <a:rPr kumimoji="1" lang="ja-JP" altLang="en-US" sz="1000" dirty="0">
                          <a:solidFill>
                            <a:schemeClr val="tx1"/>
                          </a:solidFill>
                        </a:rPr>
                        <a:t>１年間（令和４年８月中旬～</a:t>
                      </a:r>
                      <a:r>
                        <a:rPr kumimoji="1" lang="ja-JP" altLang="en-US" sz="1000" dirty="0" smtClean="0">
                          <a:solidFill>
                            <a:schemeClr val="tx1"/>
                          </a:solidFill>
                        </a:rPr>
                        <a:t>令和５年</a:t>
                      </a:r>
                      <a:r>
                        <a:rPr kumimoji="1" lang="ja-JP" altLang="en-US" sz="1000" dirty="0">
                          <a:solidFill>
                            <a:schemeClr val="tx1"/>
                          </a:solidFill>
                        </a:rPr>
                        <a:t>８月末）</a:t>
                      </a:r>
                      <a:r>
                        <a:rPr kumimoji="1" lang="en-US" altLang="ja-JP" sz="1000" dirty="0">
                          <a:solidFill>
                            <a:schemeClr val="tx1"/>
                          </a:solidFill>
                        </a:rPr>
                        <a:t>〈</a:t>
                      </a:r>
                      <a:r>
                        <a:rPr kumimoji="1" lang="ja-JP" altLang="en-US" sz="1000" dirty="0">
                          <a:solidFill>
                            <a:schemeClr val="tx1"/>
                          </a:solidFill>
                        </a:rPr>
                        <a:t>年間</a:t>
                      </a:r>
                      <a:r>
                        <a:rPr kumimoji="1" lang="en-US" altLang="ja-JP" sz="1000" dirty="0">
                          <a:solidFill>
                            <a:schemeClr val="tx1"/>
                          </a:solidFill>
                        </a:rPr>
                        <a:t>1,500</a:t>
                      </a:r>
                      <a:r>
                        <a:rPr kumimoji="1" lang="ja-JP" altLang="en-US" sz="1000" dirty="0">
                          <a:solidFill>
                            <a:schemeClr val="tx1"/>
                          </a:solidFill>
                        </a:rPr>
                        <a:t>時間以上</a:t>
                      </a:r>
                      <a:r>
                        <a:rPr kumimoji="1" lang="en-US" altLang="ja-JP" sz="1000" dirty="0">
                          <a:solidFill>
                            <a:schemeClr val="tx1"/>
                          </a:solidFill>
                        </a:rPr>
                        <a:t>〉</a:t>
                      </a:r>
                    </a:p>
                  </a:txBody>
                  <a:tcPr/>
                </a:tc>
                <a:tc vMerge="1">
                  <a:txBody>
                    <a:bodyPr/>
                    <a:lstStyle/>
                    <a:p>
                      <a:endParaRPr kumimoji="1" lang="ja-JP" altLang="en-US" sz="1200" dirty="0"/>
                    </a:p>
                  </a:txBody>
                  <a:tcPr/>
                </a:tc>
                <a:extLst>
                  <a:ext uri="{0D108BD9-81ED-4DB2-BD59-A6C34878D82A}"/>
                </a:extLst>
              </a:tr>
            </a:tbl>
          </a:graphicData>
        </a:graphic>
      </p:graphicFrame>
      <p:sp>
        <p:nvSpPr>
          <p:cNvPr id="1249" name="テキスト ボックス 3"/>
          <p:cNvSpPr txBox="1"/>
          <p:nvPr/>
        </p:nvSpPr>
        <p:spPr>
          <a:xfrm>
            <a:off x="4214982" y="441667"/>
            <a:ext cx="2089033" cy="230832"/>
          </a:xfrm>
          <a:prstGeom prst="rect">
            <a:avLst/>
          </a:prstGeom>
          <a:noFill/>
        </p:spPr>
        <p:txBody>
          <a:bodyPr wrap="none" rtlCol="0">
            <a:spAutoFit/>
          </a:bodyPr>
          <a:lstStyle/>
          <a:p>
            <a:r>
              <a:rPr kumimoji="1" lang="ja-JP" altLang="en-US" sz="900" dirty="0">
                <a:solidFill>
                  <a:srgbClr val="FF0000"/>
                </a:solidFill>
              </a:rPr>
              <a:t>★</a:t>
            </a:r>
            <a:r>
              <a:rPr kumimoji="1" lang="ja-JP" altLang="en-US" sz="900" dirty="0"/>
              <a:t>：就農準備資金（旧準備型）対象研修</a:t>
            </a:r>
          </a:p>
        </p:txBody>
      </p:sp>
      <p:sp>
        <p:nvSpPr>
          <p:cNvPr id="1250" name="テキスト ボックス 4"/>
          <p:cNvSpPr txBox="1"/>
          <p:nvPr/>
        </p:nvSpPr>
        <p:spPr>
          <a:xfrm>
            <a:off x="116911" y="387518"/>
            <a:ext cx="902811" cy="307777"/>
          </a:xfrm>
          <a:prstGeom prst="rect">
            <a:avLst/>
          </a:prstGeom>
          <a:noFill/>
        </p:spPr>
        <p:txBody>
          <a:bodyPr wrap="none" rtlCol="0">
            <a:spAutoFit/>
          </a:bodyPr>
          <a:lstStyle/>
          <a:p>
            <a:r>
              <a:rPr kumimoji="1" lang="en-US" altLang="ja-JP" sz="1400" dirty="0"/>
              <a:t>【</a:t>
            </a:r>
            <a:r>
              <a:rPr kumimoji="1" lang="ja-JP" altLang="en-US" sz="1400" dirty="0"/>
              <a:t>就農前</a:t>
            </a:r>
            <a:r>
              <a:rPr kumimoji="1" lang="en-US" altLang="ja-JP" sz="1400" dirty="0"/>
              <a:t>】</a:t>
            </a:r>
            <a:endParaRPr kumimoji="1" lang="ja-JP" altLang="en-US" sz="1400" dirty="0"/>
          </a:p>
        </p:txBody>
      </p:sp>
      <p:pic>
        <p:nvPicPr>
          <p:cNvPr id="1251" name="図 5"/>
          <p:cNvPicPr>
            <a:picLocks noChangeAspect="1"/>
          </p:cNvPicPr>
          <p:nvPr/>
        </p:nvPicPr>
        <p:blipFill>
          <a:blip r:embed="rId1"/>
          <a:stretch>
            <a:fillRect/>
          </a:stretch>
        </p:blipFill>
        <p:spPr>
          <a:xfrm>
            <a:off x="2478020" y="7736599"/>
            <a:ext cx="4379980" cy="2117915"/>
          </a:xfrm>
          <a:prstGeom prst="rect">
            <a:avLst/>
          </a:prstGeom>
        </p:spPr>
      </p:pic>
      <p:sp>
        <p:nvSpPr>
          <p:cNvPr id="1252" name="テキスト ボックス 7"/>
          <p:cNvSpPr txBox="1"/>
          <p:nvPr/>
        </p:nvSpPr>
        <p:spPr>
          <a:xfrm>
            <a:off x="111099" y="9364593"/>
            <a:ext cx="1082348" cy="307777"/>
          </a:xfrm>
          <a:prstGeom prst="rect">
            <a:avLst/>
          </a:prstGeom>
          <a:noFill/>
          <a:ln w="28575">
            <a:solidFill>
              <a:schemeClr val="tx1"/>
            </a:solidFill>
          </a:ln>
        </p:spPr>
        <p:txBody>
          <a:bodyPr wrap="none" rtlCol="0">
            <a:spAutoFit/>
          </a:bodyPr>
          <a:lstStyle/>
          <a:p>
            <a:r>
              <a:rPr lang="ja-JP" altLang="en-US" sz="1400" dirty="0">
                <a:latin typeface="HG丸ｺﾞｼｯｸM-PRO" panose="020F0600000000000000" pitchFamily="50" charset="-128"/>
                <a:ea typeface="HG丸ｺﾞｼｯｸM-PRO" panose="020F0600000000000000" pitchFamily="50" charset="-128"/>
              </a:rPr>
              <a:t>兵庫</a:t>
            </a:r>
            <a:r>
              <a:rPr kumimoji="1" lang="ja-JP" altLang="en-US" sz="1400" dirty="0">
                <a:latin typeface="HG丸ｺﾞｼｯｸM-PRO" panose="020F0600000000000000" pitchFamily="50" charset="-128"/>
                <a:ea typeface="HG丸ｺﾞｼｯｸM-PRO" panose="020F0600000000000000" pitchFamily="50" charset="-128"/>
              </a:rPr>
              <a:t>　就農</a:t>
            </a:r>
          </a:p>
        </p:txBody>
      </p:sp>
      <p:pic>
        <p:nvPicPr>
          <p:cNvPr id="1253" name="Picture 2"/>
          <p:cNvPicPr>
            <a:picLocks noChangeAspect="1" noChangeArrowheads="1"/>
          </p:cNvPicPr>
          <p:nvPr/>
        </p:nvPicPr>
        <p:blipFill>
          <a:blip r:embed="rId2"/>
          <a:stretch>
            <a:fillRect/>
          </a:stretch>
        </p:blipFill>
        <p:spPr>
          <a:xfrm>
            <a:off x="1522094" y="9385882"/>
            <a:ext cx="548064" cy="286488"/>
          </a:xfrm>
          <a:prstGeom prst="rect">
            <a:avLst/>
          </a:prstGeom>
          <a:noFill/>
          <a:ln>
            <a:noFill/>
          </a:ln>
        </p:spPr>
      </p:pic>
    </p:spTree>
    <p:extLst>
      <p:ext uri="{BB962C8B-B14F-4D97-AF65-F5344CB8AC3E}">
        <p14:creationId xmlns:p14="http://schemas.microsoft.com/office/powerpoint/2010/main" val="26924134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1529</TotalTime>
  <Words>8840</Words>
  <Application>JUST Focus</Application>
  <Paragraphs>1006</Paragraph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22</vt:i4>
      </vt:variant>
    </vt:vector>
  </HeadingPairs>
  <TitlesOfParts>
    <vt:vector size="36" baseType="lpstr">
      <vt:lpstr>DejaVu Sans</vt:lpstr>
      <vt:lpstr>ＤＨＰ特太ゴシック体</vt:lpstr>
      <vt:lpstr>HGP創英ﾌﾟﾚｾﾞﾝｽEB</vt:lpstr>
      <vt:lpstr>HGS創英角ﾎﾟｯﾌﾟ体</vt:lpstr>
      <vt:lpstr>HG丸ｺﾞｼｯｸM-PRO</vt:lpstr>
      <vt:lpstr>ＭＳ Ｐゴシック</vt:lpstr>
      <vt:lpstr>ＭＳ ゴシック</vt:lpstr>
      <vt:lpstr>ＭＳ 明朝</vt:lpstr>
      <vt:lpstr>メイリオ</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4.1.7</AppVersion>
  <PresentationFormat>ユーザー設定</PresentationFormat>
  <Slides>22</Slides>
  <Notes>10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Wakayama Prefecture</dc:creator>
  <cp:lastModifiedBy>togawa hirono</cp:lastModifiedBy>
  <cp:lastPrinted>2022-05-31T06:00:02Z</cp:lastPrinted>
  <dcterms:created xsi:type="dcterms:W3CDTF">2016-05-27T06:51:44Z</dcterms:created>
  <dcterms:modified xsi:type="dcterms:W3CDTF">2023-04-25T02:15:50Z</dcterms:modified>
  <cp:revision>247</cp:revision>
</cp:coreProperties>
</file>

<file path=docProps/custom.xml><?xml version="1.0" encoding="utf-8"?>
<Properties xmlns:vt="http://schemas.openxmlformats.org/officeDocument/2006/docPropsVTypes" xmlns="http://schemas.openxmlformats.org/officeDocument/2006/custom-properties"/>
</file>